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74" r:id="rId14"/>
    <p:sldId id="268" r:id="rId15"/>
    <p:sldId id="269" r:id="rId16"/>
    <p:sldId id="270" r:id="rId17"/>
    <p:sldId id="272" r:id="rId18"/>
    <p:sldId id="273" r:id="rId19"/>
    <p:sldId id="275"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2020/4/24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0D738974-03E0-4E73-B541-7454D88B2C03}" type="slidenum">
              <a:rPr kumimoji="1" lang="ja-JP" altLang="en-US" smtClean="0"/>
              <a:t>8</a:t>
            </a:fld>
            <a:endParaRPr kumimoji="1" lang="ja-JP" altLang="en-US" dirty="0"/>
          </a:p>
        </p:txBody>
      </p:sp>
    </p:spTree>
    <p:extLst>
      <p:ext uri="{BB962C8B-B14F-4D97-AF65-F5344CB8AC3E}">
        <p14:creationId xmlns:p14="http://schemas.microsoft.com/office/powerpoint/2010/main" val="2027174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31781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287582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59286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853252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10082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3637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AAC9AFC-66EC-4959-8BE2-C6745AF5FB5B}" type="datetimeFigureOut">
              <a:rPr kumimoji="1" lang="ja-JP" altLang="en-US" smtClean="0"/>
              <a:t>2020/4/24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56497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C9AFC-66EC-4959-8BE2-C6745AF5FB5B}" type="datetimeFigureOut">
              <a:rPr kumimoji="1" lang="ja-JP" altLang="en-US" smtClean="0"/>
              <a:t>2020/4/24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inkedin.com/in/masato-endo-279026159"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linuxfoundation.org/projects/"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openchainproject.org/resources" TargetMode="External"/><Relationship Id="rId3" Type="http://schemas.openxmlformats.org/officeDocument/2006/relationships/image" Target="../media/image5.png"/><Relationship Id="rId7" Type="http://schemas.openxmlformats.org/officeDocument/2006/relationships/hyperlink" Target="https://www.openchainproject.org/get-started/conformanc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iki.linuxfoundation.org/_media/openchain/openchainspec-2.0.pdf"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6722" y="0"/>
            <a:ext cx="10004612" cy="2387600"/>
          </a:xfrm>
        </p:spPr>
        <p:txBody>
          <a:bodyPr>
            <a:normAutofit/>
          </a:bodyPr>
          <a:lstStyle/>
          <a:p>
            <a:r>
              <a:rPr kumimoji="1" lang="en-US" altLang="ja-JP" sz="5400" dirty="0">
                <a:latin typeface="Segoe UI Light" panose="020B0502040204020203" pitchFamily="34" charset="0"/>
                <a:cs typeface="Segoe UI Light" panose="020B0502040204020203" pitchFamily="34" charset="0"/>
              </a:rPr>
              <a:t>OpenChain</a:t>
            </a:r>
            <a:r>
              <a:rPr kumimoji="1" lang="ja-JP" altLang="en-US" sz="5400" dirty="0">
                <a:latin typeface="Segoe UI Light" panose="020B0502040204020203" pitchFamily="34" charset="0"/>
                <a:cs typeface="Segoe UI Light" panose="020B0502040204020203" pitchFamily="34" charset="0"/>
              </a:rPr>
              <a:t>プロジェクト紹介</a:t>
            </a:r>
          </a:p>
        </p:txBody>
      </p:sp>
      <p:sp>
        <p:nvSpPr>
          <p:cNvPr id="4" name="タイトル 1"/>
          <p:cNvSpPr txBox="1">
            <a:spLocks/>
          </p:cNvSpPr>
          <p:nvPr/>
        </p:nvSpPr>
        <p:spPr>
          <a:xfrm>
            <a:off x="1497728" y="3471115"/>
            <a:ext cx="10004612"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endParaRPr lang="en-US" altLang="ja-JP" sz="4000" dirty="0">
              <a:latin typeface="Segoe UI Light" panose="020B0502040204020203" pitchFamily="34" charset="0"/>
              <a:cs typeface="Segoe UI Light" panose="020B0502040204020203" pitchFamily="34" charset="0"/>
            </a:endParaRPr>
          </a:p>
          <a:p>
            <a:pPr algn="r"/>
            <a:r>
              <a:rPr lang="en-US" altLang="ja-JP" sz="3600" dirty="0">
                <a:latin typeface="Segoe UI Light" panose="020B0502040204020203" pitchFamily="34" charset="0"/>
                <a:cs typeface="Segoe UI Light" panose="020B0502040204020203" pitchFamily="34" charset="0"/>
              </a:rPr>
              <a:t>2020/4/23</a:t>
            </a:r>
          </a:p>
          <a:p>
            <a:pPr algn="r"/>
            <a:r>
              <a:rPr lang="en-US" altLang="ja-JP" sz="3600" dirty="0">
                <a:latin typeface="Segoe UI Light" panose="020B0502040204020203" pitchFamily="34" charset="0"/>
                <a:cs typeface="Segoe UI Light" panose="020B0502040204020203" pitchFamily="34" charset="0"/>
              </a:rPr>
              <a:t>OpenChain Japan WG</a:t>
            </a:r>
            <a:r>
              <a:rPr lang="ja-JP" altLang="en-US" sz="3600" dirty="0">
                <a:latin typeface="Segoe UI Light" panose="020B0502040204020203" pitchFamily="34" charset="0"/>
                <a:cs typeface="Segoe UI Light" panose="020B0502040204020203" pitchFamily="34" charset="0"/>
              </a:rPr>
              <a:t> </a:t>
            </a:r>
            <a:r>
              <a:rPr lang="en-US" altLang="ja-JP" sz="3600" dirty="0">
                <a:latin typeface="Segoe UI Light" panose="020B0502040204020203" pitchFamily="34" charset="0"/>
                <a:cs typeface="Segoe UI Light" panose="020B0502040204020203" pitchFamily="34" charset="0"/>
              </a:rPr>
              <a:t>Promotion SWG</a:t>
            </a:r>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Tree>
    <p:extLst>
      <p:ext uri="{BB962C8B-B14F-4D97-AF65-F5344CB8AC3E}">
        <p14:creationId xmlns:p14="http://schemas.microsoft.com/office/powerpoint/2010/main" val="75614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0303" y="154545"/>
            <a:ext cx="8432473" cy="646331"/>
          </a:xfrm>
          <a:prstGeom prst="rect">
            <a:avLst/>
          </a:prstGeom>
          <a:noFill/>
        </p:spPr>
        <p:txBody>
          <a:bodyPr wrap="square" rtlCol="0">
            <a:spAutoFit/>
          </a:bodyPr>
          <a:lstStyle/>
          <a:p>
            <a:r>
              <a:rPr kumimoji="1" lang="ja-JP" altLang="en-US" sz="3600" dirty="0">
                <a:latin typeface="Segoe UI Light" panose="020B0502040204020203" pitchFamily="34" charset="0"/>
                <a:cs typeface="Segoe UI Light" panose="020B0502040204020203" pitchFamily="34" charset="0"/>
              </a:rPr>
              <a:t>サポート体制</a:t>
            </a:r>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10</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8"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700475" y="931458"/>
            <a:ext cx="8654143" cy="4555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en-US" altLang="ja-JP" sz="3200" dirty="0">
                <a:solidFill>
                  <a:srgbClr val="484848"/>
                </a:solidFill>
                <a:latin typeface="Segoe UI Light" panose="020B0502040204020203" pitchFamily="34" charset="0"/>
                <a:ea typeface="+mj-ea"/>
                <a:cs typeface="Segoe UI Light" panose="020B0502040204020203" pitchFamily="34" charset="0"/>
              </a:rPr>
              <a:t>Partner Program</a:t>
            </a:r>
            <a:r>
              <a:rPr lang="ja-JP" altLang="en-US" sz="3200" dirty="0">
                <a:solidFill>
                  <a:srgbClr val="484848"/>
                </a:solidFill>
                <a:latin typeface="Segoe UI Light" panose="020B0502040204020203" pitchFamily="34" charset="0"/>
                <a:ea typeface="+mj-ea"/>
                <a:cs typeface="Segoe UI Light" panose="020B0502040204020203" pitchFamily="34" charset="0"/>
              </a:rPr>
              <a:t>によりサポート体制が拡充中</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p:txBody>
      </p:sp>
      <p:pic>
        <p:nvPicPr>
          <p:cNvPr id="9" name="Picture 2">
            <a:extLst>
              <a:ext uri="{FF2B5EF4-FFF2-40B4-BE49-F238E27FC236}">
                <a16:creationId xmlns:a16="http://schemas.microsoft.com/office/drawing/2014/main" id="{D28100FB-6776-4433-BFD4-616A89AFF5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2657" y="1485706"/>
            <a:ext cx="9577967" cy="250756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01C03E61-AF30-4065-AAF0-B4FD343F211E}"/>
              </a:ext>
            </a:extLst>
          </p:cNvPr>
          <p:cNvPicPr>
            <a:picLocks noChangeAspect="1"/>
          </p:cNvPicPr>
          <p:nvPr/>
        </p:nvPicPr>
        <p:blipFill>
          <a:blip r:embed="rId4"/>
          <a:stretch>
            <a:fillRect/>
          </a:stretch>
        </p:blipFill>
        <p:spPr>
          <a:xfrm>
            <a:off x="1681832" y="4825176"/>
            <a:ext cx="1519772" cy="813399"/>
          </a:xfrm>
          <a:prstGeom prst="rect">
            <a:avLst/>
          </a:prstGeom>
        </p:spPr>
      </p:pic>
      <p:sp>
        <p:nvSpPr>
          <p:cNvPr id="11" name="正方形/長方形 10">
            <a:extLst>
              <a:ext uri="{FF2B5EF4-FFF2-40B4-BE49-F238E27FC236}">
                <a16:creationId xmlns:a16="http://schemas.microsoft.com/office/drawing/2014/main" id="{709E4019-A324-48A1-9AF9-FD81AD5C8EE9}"/>
              </a:ext>
            </a:extLst>
          </p:cNvPr>
          <p:cNvSpPr/>
          <p:nvPr/>
        </p:nvSpPr>
        <p:spPr>
          <a:xfrm>
            <a:off x="1886320" y="4255397"/>
            <a:ext cx="1793776"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484848"/>
                </a:solidFill>
                <a:latin typeface="+mj-ea"/>
                <a:ea typeface="+mj-ea"/>
                <a:cs typeface="Segoe UI" panose="020B0502040204020203" pitchFamily="34" charset="0"/>
              </a:rPr>
              <a:t>第三者認証</a:t>
            </a:r>
            <a:endParaRPr lang="en-US" altLang="ja-JP" sz="2400" dirty="0">
              <a:solidFill>
                <a:srgbClr val="484848"/>
              </a:solidFill>
              <a:latin typeface="+mj-ea"/>
              <a:ea typeface="+mj-ea"/>
              <a:cs typeface="Segoe UI" panose="020B0502040204020203" pitchFamily="34" charset="0"/>
            </a:endParaRPr>
          </a:p>
          <a:p>
            <a:pPr algn="ctr"/>
            <a:endParaRPr lang="en-US" altLang="ja-JP" sz="300" dirty="0">
              <a:solidFill>
                <a:srgbClr val="484848"/>
              </a:solidFill>
              <a:latin typeface="+mj-ea"/>
              <a:ea typeface="+mj-ea"/>
              <a:cs typeface="Segoe UI" panose="020B0502040204020203" pitchFamily="34" charset="0"/>
            </a:endParaRPr>
          </a:p>
        </p:txBody>
      </p:sp>
      <p:grpSp>
        <p:nvGrpSpPr>
          <p:cNvPr id="12" name="グループ化 11">
            <a:extLst>
              <a:ext uri="{FF2B5EF4-FFF2-40B4-BE49-F238E27FC236}">
                <a16:creationId xmlns:a16="http://schemas.microsoft.com/office/drawing/2014/main" id="{E8B9EBA0-5944-4FE3-964F-669DC640C9BF}"/>
              </a:ext>
            </a:extLst>
          </p:cNvPr>
          <p:cNvGrpSpPr/>
          <p:nvPr/>
        </p:nvGrpSpPr>
        <p:grpSpPr>
          <a:xfrm>
            <a:off x="3384630" y="4759165"/>
            <a:ext cx="3600000" cy="1387862"/>
            <a:chOff x="2409905" y="5028670"/>
            <a:chExt cx="3600000" cy="1387862"/>
          </a:xfrm>
        </p:grpSpPr>
        <p:pic>
          <p:nvPicPr>
            <p:cNvPr id="13" name="図 12">
              <a:extLst>
                <a:ext uri="{FF2B5EF4-FFF2-40B4-BE49-F238E27FC236}">
                  <a16:creationId xmlns:a16="http://schemas.microsoft.com/office/drawing/2014/main" id="{2FC56116-2585-4270-BFCB-6C12B6883F89}"/>
                </a:ext>
              </a:extLst>
            </p:cNvPr>
            <p:cNvPicPr>
              <a:picLocks noChangeAspect="1"/>
            </p:cNvPicPr>
            <p:nvPr/>
          </p:nvPicPr>
          <p:blipFill>
            <a:blip r:embed="rId5"/>
            <a:stretch>
              <a:fillRect/>
            </a:stretch>
          </p:blipFill>
          <p:spPr>
            <a:xfrm>
              <a:off x="2409905" y="5028670"/>
              <a:ext cx="3600000" cy="425892"/>
            </a:xfrm>
            <a:prstGeom prst="rect">
              <a:avLst/>
            </a:prstGeom>
          </p:spPr>
        </p:pic>
        <p:pic>
          <p:nvPicPr>
            <p:cNvPr id="14" name="図 13">
              <a:extLst>
                <a:ext uri="{FF2B5EF4-FFF2-40B4-BE49-F238E27FC236}">
                  <a16:creationId xmlns:a16="http://schemas.microsoft.com/office/drawing/2014/main" id="{4BD9D15B-17CD-44A6-BDDD-4BC5B1FD10D2}"/>
                </a:ext>
              </a:extLst>
            </p:cNvPr>
            <p:cNvPicPr>
              <a:picLocks noChangeAspect="1"/>
            </p:cNvPicPr>
            <p:nvPr/>
          </p:nvPicPr>
          <p:blipFill>
            <a:blip r:embed="rId6"/>
            <a:stretch>
              <a:fillRect/>
            </a:stretch>
          </p:blipFill>
          <p:spPr>
            <a:xfrm>
              <a:off x="2409905" y="5582314"/>
              <a:ext cx="3600000" cy="464770"/>
            </a:xfrm>
            <a:prstGeom prst="rect">
              <a:avLst/>
            </a:prstGeom>
          </p:spPr>
        </p:pic>
        <p:pic>
          <p:nvPicPr>
            <p:cNvPr id="15" name="図 14">
              <a:extLst>
                <a:ext uri="{FF2B5EF4-FFF2-40B4-BE49-F238E27FC236}">
                  <a16:creationId xmlns:a16="http://schemas.microsoft.com/office/drawing/2014/main" id="{702E9EF5-78BB-4F47-B4AC-52810B404C27}"/>
                </a:ext>
              </a:extLst>
            </p:cNvPr>
            <p:cNvPicPr>
              <a:picLocks noChangeAspect="1"/>
            </p:cNvPicPr>
            <p:nvPr/>
          </p:nvPicPr>
          <p:blipFill>
            <a:blip r:embed="rId7"/>
            <a:stretch>
              <a:fillRect/>
            </a:stretch>
          </p:blipFill>
          <p:spPr>
            <a:xfrm>
              <a:off x="2409905" y="6171077"/>
              <a:ext cx="3600000" cy="245455"/>
            </a:xfrm>
            <a:prstGeom prst="rect">
              <a:avLst/>
            </a:prstGeom>
          </p:spPr>
        </p:pic>
      </p:grpSp>
      <p:sp>
        <p:nvSpPr>
          <p:cNvPr id="16" name="正方形/長方形 15">
            <a:extLst>
              <a:ext uri="{FF2B5EF4-FFF2-40B4-BE49-F238E27FC236}">
                <a16:creationId xmlns:a16="http://schemas.microsoft.com/office/drawing/2014/main" id="{3136951A-0AD5-41E1-BB81-A18D47E5ADAB}"/>
              </a:ext>
            </a:extLst>
          </p:cNvPr>
          <p:cNvSpPr/>
          <p:nvPr/>
        </p:nvSpPr>
        <p:spPr>
          <a:xfrm>
            <a:off x="4895340" y="4255397"/>
            <a:ext cx="2089290"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484848"/>
                </a:solidFill>
                <a:latin typeface="+mj-ea"/>
                <a:ea typeface="+mj-ea"/>
                <a:cs typeface="Segoe UI" panose="020B0502040204020203" pitchFamily="34" charset="0"/>
              </a:rPr>
              <a:t>サービス提供</a:t>
            </a:r>
            <a:endParaRPr lang="en-US" altLang="ja-JP" sz="300" dirty="0">
              <a:solidFill>
                <a:srgbClr val="484848"/>
              </a:solidFill>
              <a:latin typeface="+mj-ea"/>
              <a:ea typeface="+mj-ea"/>
              <a:cs typeface="Segoe UI" panose="020B0502040204020203" pitchFamily="34" charset="0"/>
            </a:endParaRPr>
          </a:p>
        </p:txBody>
      </p:sp>
      <p:pic>
        <p:nvPicPr>
          <p:cNvPr id="17" name="図 16">
            <a:extLst>
              <a:ext uri="{FF2B5EF4-FFF2-40B4-BE49-F238E27FC236}">
                <a16:creationId xmlns:a16="http://schemas.microsoft.com/office/drawing/2014/main" id="{30504D9A-F785-466D-B13B-09FF09CB92E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425869" y="4618205"/>
            <a:ext cx="3024869" cy="1474990"/>
          </a:xfrm>
          <a:prstGeom prst="rect">
            <a:avLst/>
          </a:prstGeom>
        </p:spPr>
      </p:pic>
      <p:sp>
        <p:nvSpPr>
          <p:cNvPr id="18" name="正方形/長方形 17">
            <a:extLst>
              <a:ext uri="{FF2B5EF4-FFF2-40B4-BE49-F238E27FC236}">
                <a16:creationId xmlns:a16="http://schemas.microsoft.com/office/drawing/2014/main" id="{10DAF7A3-1E12-42DA-A32B-B976477423C1}"/>
              </a:ext>
            </a:extLst>
          </p:cNvPr>
          <p:cNvSpPr/>
          <p:nvPr/>
        </p:nvSpPr>
        <p:spPr>
          <a:xfrm>
            <a:off x="8245850" y="4217501"/>
            <a:ext cx="1793776"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484848"/>
                </a:solidFill>
                <a:latin typeface="+mj-ea"/>
                <a:ea typeface="+mj-ea"/>
                <a:cs typeface="Segoe UI" panose="020B0502040204020203" pitchFamily="34" charset="0"/>
              </a:rPr>
              <a:t>法律事務所</a:t>
            </a:r>
            <a:endParaRPr lang="en-US" altLang="ja-JP" sz="300" dirty="0">
              <a:solidFill>
                <a:srgbClr val="484848"/>
              </a:solidFill>
              <a:latin typeface="+mj-ea"/>
              <a:ea typeface="+mj-ea"/>
              <a:cs typeface="Segoe UI" panose="020B0502040204020203" pitchFamily="34" charset="0"/>
            </a:endParaRPr>
          </a:p>
        </p:txBody>
      </p:sp>
    </p:spTree>
    <p:extLst>
      <p:ext uri="{BB962C8B-B14F-4D97-AF65-F5344CB8AC3E}">
        <p14:creationId xmlns:p14="http://schemas.microsoft.com/office/powerpoint/2010/main" val="404928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11</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8" name="テキスト ボックス 7"/>
          <p:cNvSpPr txBox="1"/>
          <p:nvPr/>
        </p:nvSpPr>
        <p:spPr>
          <a:xfrm>
            <a:off x="546297" y="941069"/>
            <a:ext cx="11515075" cy="1815882"/>
          </a:xfrm>
          <a:prstGeom prst="rect">
            <a:avLst/>
          </a:prstGeom>
          <a:noFill/>
        </p:spPr>
        <p:txBody>
          <a:bodyPr wrap="square" rtlCol="0">
            <a:spAutoFit/>
          </a:bodyPr>
          <a:lstStyle/>
          <a:p>
            <a:r>
              <a:rPr lang="ja-JP" altLang="en-US" sz="2800" dirty="0">
                <a:latin typeface="Segoe UI Light" panose="020B0502040204020203" pitchFamily="34" charset="0"/>
                <a:cs typeface="Segoe UI Light" panose="020B0502040204020203" pitchFamily="34" charset="0"/>
              </a:rPr>
              <a:t>ベストプラクティスの共有や、共通課題の解決を図るため</a:t>
            </a:r>
            <a:endParaRPr lang="en-US" altLang="ja-JP" sz="2800" dirty="0">
              <a:latin typeface="Segoe UI Light" panose="020B0502040204020203" pitchFamily="34" charset="0"/>
              <a:cs typeface="Segoe UI Light" panose="020B0502040204020203" pitchFamily="34" charset="0"/>
            </a:endParaRPr>
          </a:p>
          <a:p>
            <a:r>
              <a:rPr lang="en-US" altLang="ja-JP" sz="2800" dirty="0">
                <a:latin typeface="Segoe UI Light" panose="020B0502040204020203" pitchFamily="34" charset="0"/>
                <a:cs typeface="Segoe UI Light" panose="020B0502040204020203" pitchFamily="34" charset="0"/>
              </a:rPr>
              <a:t>2017</a:t>
            </a:r>
            <a:r>
              <a:rPr lang="ja-JP" altLang="en-US" sz="2800" dirty="0">
                <a:latin typeface="Segoe UI Light" panose="020B0502040204020203" pitchFamily="34" charset="0"/>
                <a:cs typeface="Segoe UI Light" panose="020B0502040204020203" pitchFamily="34" charset="0"/>
              </a:rPr>
              <a:t>年</a:t>
            </a:r>
            <a:r>
              <a:rPr lang="en-US" altLang="ja-JP" sz="2800" dirty="0">
                <a:latin typeface="Segoe UI Light" panose="020B0502040204020203" pitchFamily="34" charset="0"/>
                <a:cs typeface="Segoe UI Light" panose="020B0502040204020203" pitchFamily="34" charset="0"/>
              </a:rPr>
              <a:t>12</a:t>
            </a:r>
            <a:r>
              <a:rPr lang="ja-JP" altLang="en-US" sz="2800" dirty="0">
                <a:latin typeface="Segoe UI Light" panose="020B0502040204020203" pitchFamily="34" charset="0"/>
                <a:cs typeface="Segoe UI Light" panose="020B0502040204020203" pitchFamily="34" charset="0"/>
              </a:rPr>
              <a:t>月にソニー</a:t>
            </a:r>
            <a:r>
              <a:rPr lang="en-US" altLang="ja-JP" sz="2800" dirty="0">
                <a:latin typeface="Segoe UI Light" panose="020B0502040204020203" pitchFamily="34" charset="0"/>
                <a:cs typeface="Segoe UI Light" panose="020B0502040204020203" pitchFamily="34" charset="0"/>
              </a:rPr>
              <a:t>/</a:t>
            </a:r>
            <a:r>
              <a:rPr lang="ja-JP" altLang="en-US" sz="2800" dirty="0">
                <a:latin typeface="Segoe UI Light" panose="020B0502040204020203" pitchFamily="34" charset="0"/>
                <a:cs typeface="Segoe UI Light" panose="020B0502040204020203" pitchFamily="34" charset="0"/>
              </a:rPr>
              <a:t>日立</a:t>
            </a:r>
            <a:r>
              <a:rPr lang="en-US" altLang="ja-JP" sz="2800" dirty="0">
                <a:latin typeface="Segoe UI Light" panose="020B0502040204020203" pitchFamily="34" charset="0"/>
                <a:cs typeface="Segoe UI Light" panose="020B0502040204020203" pitchFamily="34" charset="0"/>
              </a:rPr>
              <a:t>/</a:t>
            </a:r>
            <a:r>
              <a:rPr lang="ja-JP" altLang="en-US" sz="2800" dirty="0">
                <a:latin typeface="Segoe UI Light" panose="020B0502040204020203" pitchFamily="34" charset="0"/>
                <a:cs typeface="Segoe UI Light" panose="020B0502040204020203" pitchFamily="34" charset="0"/>
              </a:rPr>
              <a:t>トヨタの</a:t>
            </a:r>
            <a:r>
              <a:rPr lang="en-US" altLang="ja-JP" sz="2800" dirty="0">
                <a:latin typeface="Segoe UI Light" panose="020B0502040204020203" pitchFamily="34" charset="0"/>
                <a:cs typeface="Segoe UI Light" panose="020B0502040204020203" pitchFamily="34" charset="0"/>
              </a:rPr>
              <a:t>3</a:t>
            </a:r>
            <a:r>
              <a:rPr lang="ja-JP" altLang="en-US" sz="2800" dirty="0">
                <a:latin typeface="Segoe UI Light" panose="020B0502040204020203" pitchFamily="34" charset="0"/>
                <a:cs typeface="Segoe UI Light" panose="020B0502040204020203" pitchFamily="34" charset="0"/>
              </a:rPr>
              <a:t>社が設立</a:t>
            </a:r>
            <a:endParaRPr lang="en-US" altLang="ja-JP" sz="2800" dirty="0">
              <a:latin typeface="Segoe UI Light" panose="020B0502040204020203" pitchFamily="34" charset="0"/>
              <a:cs typeface="Segoe UI Light" panose="020B0502040204020203" pitchFamily="34" charset="0"/>
            </a:endParaRPr>
          </a:p>
          <a:p>
            <a:r>
              <a:rPr lang="ja-JP" altLang="en-US" sz="2800" dirty="0">
                <a:latin typeface="Segoe UI Light" panose="020B0502040204020203" pitchFamily="34" charset="0"/>
                <a:cs typeface="Segoe UI Light" panose="020B0502040204020203" pitchFamily="34" charset="0"/>
              </a:rPr>
              <a:t>⇒国内</a:t>
            </a:r>
            <a:r>
              <a:rPr lang="en-US" altLang="ja-JP" sz="2800" dirty="0">
                <a:latin typeface="Segoe UI Light" panose="020B0502040204020203" pitchFamily="34" charset="0"/>
                <a:cs typeface="Segoe UI Light" panose="020B0502040204020203" pitchFamily="34" charset="0"/>
              </a:rPr>
              <a:t>70</a:t>
            </a:r>
            <a:r>
              <a:rPr lang="ja-JP" altLang="en-US" sz="2800" dirty="0">
                <a:latin typeface="Segoe UI Light" panose="020B0502040204020203" pitchFamily="34" charset="0"/>
                <a:cs typeface="Segoe UI Light" panose="020B0502040204020203" pitchFamily="34" charset="0"/>
              </a:rPr>
              <a:t>社</a:t>
            </a:r>
            <a:r>
              <a:rPr lang="en-US" altLang="ja-JP" sz="2800" dirty="0">
                <a:latin typeface="Segoe UI Light" panose="020B0502040204020203" pitchFamily="34" charset="0"/>
                <a:cs typeface="Segoe UI Light" panose="020B0502040204020203" pitchFamily="34" charset="0"/>
              </a:rPr>
              <a:t>/180</a:t>
            </a:r>
            <a:r>
              <a:rPr lang="ja-JP" altLang="en-US" sz="2800" dirty="0">
                <a:latin typeface="Segoe UI Light" panose="020B0502040204020203" pitchFamily="34" charset="0"/>
                <a:cs typeface="Segoe UI Light" panose="020B0502040204020203" pitchFamily="34" charset="0"/>
              </a:rPr>
              <a:t>名以上が参加し、国別</a:t>
            </a:r>
            <a:r>
              <a:rPr lang="en-US" altLang="ja-JP" sz="2800" dirty="0">
                <a:latin typeface="Segoe UI Light" panose="020B0502040204020203" pitchFamily="34" charset="0"/>
                <a:cs typeface="Segoe UI Light" panose="020B0502040204020203" pitchFamily="34" charset="0"/>
              </a:rPr>
              <a:t>WG</a:t>
            </a:r>
            <a:r>
              <a:rPr lang="ja-JP" altLang="en-US" sz="2800" dirty="0">
                <a:latin typeface="Segoe UI Light" panose="020B0502040204020203" pitchFamily="34" charset="0"/>
                <a:cs typeface="Segoe UI Light" panose="020B0502040204020203" pitchFamily="34" charset="0"/>
              </a:rPr>
              <a:t>のモデルケースに</a:t>
            </a:r>
            <a:endParaRPr lang="en-US" altLang="ja-JP" sz="2800" dirty="0">
              <a:latin typeface="Segoe UI Light" panose="020B0502040204020203" pitchFamily="34" charset="0"/>
              <a:cs typeface="Segoe UI Light" panose="020B0502040204020203" pitchFamily="34" charset="0"/>
            </a:endParaRPr>
          </a:p>
          <a:p>
            <a:r>
              <a:rPr lang="ja-JP" altLang="en-US" sz="2800" dirty="0">
                <a:latin typeface="Segoe UI Light" panose="020B0502040204020203" pitchFamily="34" charset="0"/>
                <a:cs typeface="Segoe UI Light" panose="020B0502040204020203" pitchFamily="34" charset="0"/>
              </a:rPr>
              <a:t>　</a:t>
            </a:r>
            <a:r>
              <a:rPr lang="en-US" altLang="ja-JP" sz="2800" dirty="0">
                <a:latin typeface="Segoe UI Light" panose="020B0502040204020203" pitchFamily="34" charset="0"/>
                <a:cs typeface="Segoe UI Light" panose="020B0502040204020203" pitchFamily="34" charset="0"/>
              </a:rPr>
              <a:t>7</a:t>
            </a:r>
            <a:r>
              <a:rPr lang="ja-JP" altLang="en-US" sz="2800" dirty="0" err="1">
                <a:latin typeface="Segoe UI Light" panose="020B0502040204020203" pitchFamily="34" charset="0"/>
                <a:cs typeface="Segoe UI Light" panose="020B0502040204020203" pitchFamily="34" charset="0"/>
              </a:rPr>
              <a:t>つの</a:t>
            </a:r>
            <a:r>
              <a:rPr lang="en-US" altLang="ja-JP" sz="2800" dirty="0">
                <a:latin typeface="Segoe UI Light" panose="020B0502040204020203" pitchFamily="34" charset="0"/>
                <a:cs typeface="Segoe UI Light" panose="020B0502040204020203" pitchFamily="34" charset="0"/>
              </a:rPr>
              <a:t>Sub WG</a:t>
            </a:r>
            <a:r>
              <a:rPr lang="ja-JP" altLang="en-US" sz="2800" dirty="0">
                <a:latin typeface="Segoe UI Light" panose="020B0502040204020203" pitchFamily="34" charset="0"/>
                <a:cs typeface="Segoe UI Light" panose="020B0502040204020203" pitchFamily="34" charset="0"/>
              </a:rPr>
              <a:t>が活動中「日本語で議論し、英語でアウトプット」</a:t>
            </a:r>
          </a:p>
        </p:txBody>
      </p:sp>
      <p:sp>
        <p:nvSpPr>
          <p:cNvPr id="9" name="テキスト ボックス 8"/>
          <p:cNvSpPr txBox="1"/>
          <p:nvPr/>
        </p:nvSpPr>
        <p:spPr>
          <a:xfrm>
            <a:off x="400289" y="3005563"/>
            <a:ext cx="9238077" cy="2677656"/>
          </a:xfrm>
          <a:prstGeom prst="rect">
            <a:avLst/>
          </a:prstGeom>
          <a:noFill/>
        </p:spPr>
        <p:txBody>
          <a:bodyPr wrap="square" rtlCol="0">
            <a:spAutoFit/>
          </a:bodyPr>
          <a:lstStyle/>
          <a:p>
            <a:r>
              <a:rPr lang="en-US" altLang="ja-JP" sz="2400" dirty="0">
                <a:solidFill>
                  <a:prstClr val="black"/>
                </a:solidFill>
                <a:latin typeface="Segoe UI Light" panose="020B0502040204020203" pitchFamily="34" charset="0"/>
                <a:ea typeface="+mj-ea"/>
              </a:rPr>
              <a:t>SUB Working Groups</a:t>
            </a:r>
          </a:p>
          <a:p>
            <a:r>
              <a:rPr lang="ja-JP" altLang="en-US" sz="2000" dirty="0">
                <a:solidFill>
                  <a:prstClr val="black"/>
                </a:solidFill>
                <a:latin typeface="Segoe UI Light" panose="020B0502040204020203" pitchFamily="34" charset="0"/>
                <a:ea typeface="+mj-ea"/>
              </a:rPr>
              <a:t> </a:t>
            </a:r>
            <a:r>
              <a:rPr lang="en-US" altLang="ja-JP" sz="2000" dirty="0">
                <a:solidFill>
                  <a:prstClr val="black"/>
                </a:solidFill>
                <a:latin typeface="Segoe UI Light" panose="020B0502040204020203" pitchFamily="34" charset="0"/>
                <a:ea typeface="+mj-ea"/>
              </a:rPr>
              <a:t>Planning </a:t>
            </a:r>
            <a:r>
              <a:rPr lang="ja-JP" altLang="en-US" sz="2000" dirty="0">
                <a:solidFill>
                  <a:prstClr val="black"/>
                </a:solidFill>
                <a:latin typeface="Segoe UI Light" panose="020B0502040204020203" pitchFamily="34" charset="0"/>
                <a:ea typeface="+mj-ea"/>
              </a:rPr>
              <a:t>サブグループ</a:t>
            </a:r>
          </a:p>
          <a:p>
            <a:r>
              <a:rPr lang="en-US" altLang="ja-JP" sz="2000" dirty="0">
                <a:solidFill>
                  <a:prstClr val="black"/>
                </a:solidFill>
                <a:latin typeface="Segoe UI Light" panose="020B0502040204020203" pitchFamily="34" charset="0"/>
                <a:ea typeface="+mj-ea"/>
              </a:rPr>
              <a:t> FAQ </a:t>
            </a:r>
            <a:r>
              <a:rPr lang="ja-JP" altLang="en-US" sz="2000" dirty="0">
                <a:solidFill>
                  <a:prstClr val="black"/>
                </a:solidFill>
                <a:latin typeface="Segoe UI Light" panose="020B0502040204020203" pitchFamily="34" charset="0"/>
                <a:ea typeface="+mj-ea"/>
              </a:rPr>
              <a:t>サブグループ</a:t>
            </a:r>
          </a:p>
          <a:p>
            <a:r>
              <a:rPr lang="ja-JP" altLang="en-US" sz="2000" dirty="0">
                <a:solidFill>
                  <a:prstClr val="black"/>
                </a:solidFill>
                <a:latin typeface="Segoe UI Light" panose="020B0502040204020203" pitchFamily="34" charset="0"/>
                <a:ea typeface="+mj-ea"/>
              </a:rPr>
              <a:t> サプライチェーン上流向けリーフレット サブグループ</a:t>
            </a:r>
          </a:p>
          <a:p>
            <a:r>
              <a:rPr lang="ja-JP" altLang="en-US" sz="2000" dirty="0">
                <a:solidFill>
                  <a:prstClr val="black"/>
                </a:solidFill>
                <a:latin typeface="Segoe UI Light" panose="020B0502040204020203" pitchFamily="34" charset="0"/>
                <a:ea typeface="+mj-ea"/>
              </a:rPr>
              <a:t> 役割向け教育資料 サブグループ</a:t>
            </a:r>
          </a:p>
          <a:p>
            <a:r>
              <a:rPr lang="ja-JP" altLang="en-US" sz="2000" dirty="0">
                <a:solidFill>
                  <a:prstClr val="black"/>
                </a:solidFill>
                <a:latin typeface="Segoe UI Light" panose="020B0502040204020203" pitchFamily="34" charset="0"/>
                <a:ea typeface="+mj-ea"/>
              </a:rPr>
              <a:t> 組織間のライセンス情報授受 サブグループ</a:t>
            </a:r>
          </a:p>
          <a:p>
            <a:r>
              <a:rPr lang="ja-JP" altLang="en-US" sz="2000" dirty="0">
                <a:solidFill>
                  <a:prstClr val="black"/>
                </a:solidFill>
                <a:latin typeface="Segoe UI Light" panose="020B0502040204020203" pitchFamily="34" charset="0"/>
                <a:ea typeface="+mj-ea"/>
              </a:rPr>
              <a:t> プロモーション サブグループ</a:t>
            </a:r>
          </a:p>
          <a:p>
            <a:r>
              <a:rPr lang="ja-JP" altLang="en-US" sz="2000" dirty="0">
                <a:solidFill>
                  <a:prstClr val="black"/>
                </a:solidFill>
                <a:latin typeface="Segoe UI Light" panose="020B0502040204020203" pitchFamily="34" charset="0"/>
                <a:ea typeface="+mj-ea"/>
              </a:rPr>
              <a:t> ツール サブグループ</a:t>
            </a:r>
          </a:p>
        </p:txBody>
      </p:sp>
      <p:sp>
        <p:nvSpPr>
          <p:cNvPr id="10" name="テキスト ボックス 9"/>
          <p:cNvSpPr txBox="1"/>
          <p:nvPr/>
        </p:nvSpPr>
        <p:spPr>
          <a:xfrm>
            <a:off x="180303" y="154545"/>
            <a:ext cx="8737273" cy="646331"/>
          </a:xfrm>
          <a:prstGeom prst="rect">
            <a:avLst/>
          </a:prstGeom>
          <a:noFill/>
        </p:spPr>
        <p:txBody>
          <a:bodyPr wrap="square" rtlCol="0">
            <a:spAutoFit/>
          </a:bodyPr>
          <a:lstStyle/>
          <a:p>
            <a:r>
              <a:rPr lang="en-US" altLang="ja-JP" sz="3600" dirty="0">
                <a:latin typeface="Segoe UI Light" panose="020B0502040204020203" pitchFamily="34" charset="0"/>
                <a:cs typeface="Segoe UI Light" panose="020B0502040204020203" pitchFamily="34" charset="0"/>
              </a:rPr>
              <a:t>OpenChain Japan</a:t>
            </a:r>
            <a:r>
              <a:rPr lang="ja-JP" altLang="en-US" sz="3600" dirty="0">
                <a:latin typeface="Segoe UI Light" panose="020B0502040204020203" pitchFamily="34" charset="0"/>
                <a:cs typeface="Segoe UI Light" panose="020B0502040204020203" pitchFamily="34" charset="0"/>
              </a:rPr>
              <a:t> </a:t>
            </a:r>
            <a:r>
              <a:rPr lang="en-US" altLang="ja-JP" sz="3600" dirty="0">
                <a:latin typeface="Segoe UI Light" panose="020B0502040204020203" pitchFamily="34" charset="0"/>
                <a:cs typeface="Segoe UI Light" panose="020B0502040204020203" pitchFamily="34" charset="0"/>
              </a:rPr>
              <a:t>WG</a:t>
            </a:r>
            <a:endParaRPr kumimoji="1" lang="ja-JP" altLang="en-US" sz="3600" dirty="0">
              <a:latin typeface="Segoe UI Light" panose="020B0502040204020203" pitchFamily="34" charset="0"/>
              <a:cs typeface="Segoe UI Light" panose="020B0502040204020203" pitchFamily="34" charset="0"/>
            </a:endParaRPr>
          </a:p>
        </p:txBody>
      </p:sp>
      <p:pic>
        <p:nvPicPr>
          <p:cNvPr id="11" name="図 10"/>
          <p:cNvPicPr>
            <a:picLocks noChangeAspect="1"/>
          </p:cNvPicPr>
          <p:nvPr/>
        </p:nvPicPr>
        <p:blipFill>
          <a:blip r:embed="rId3"/>
          <a:stretch>
            <a:fillRect/>
          </a:stretch>
        </p:blipFill>
        <p:spPr>
          <a:xfrm>
            <a:off x="7025764" y="2965919"/>
            <a:ext cx="4886836" cy="3146890"/>
          </a:xfrm>
          <a:prstGeom prst="rect">
            <a:avLst/>
          </a:prstGeom>
        </p:spPr>
      </p:pic>
    </p:spTree>
    <p:extLst>
      <p:ext uri="{BB962C8B-B14F-4D97-AF65-F5344CB8AC3E}">
        <p14:creationId xmlns:p14="http://schemas.microsoft.com/office/powerpoint/2010/main" val="347089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397066" y="2238782"/>
            <a:ext cx="5580952" cy="2742857"/>
          </a:xfrm>
          <a:prstGeom prst="rect">
            <a:avLst/>
          </a:prstGeom>
        </p:spPr>
      </p:pic>
      <p:sp>
        <p:nvSpPr>
          <p:cNvPr id="4" name="正方形/長方形 3"/>
          <p:cNvSpPr/>
          <p:nvPr/>
        </p:nvSpPr>
        <p:spPr>
          <a:xfrm>
            <a:off x="215900" y="1764943"/>
            <a:ext cx="8255000" cy="3693319"/>
          </a:xfrm>
          <a:prstGeom prst="rect">
            <a:avLst/>
          </a:prstGeom>
        </p:spPr>
        <p:txBody>
          <a:bodyPr wrap="square">
            <a:spAutoFit/>
          </a:bodyPr>
          <a:lstStyle/>
          <a:p>
            <a:r>
              <a:rPr lang="ja-JP" altLang="en-US" dirty="0"/>
              <a:t>第</a:t>
            </a:r>
            <a:r>
              <a:rPr lang="en-US" altLang="ja-JP" dirty="0"/>
              <a:t>1</a:t>
            </a:r>
            <a:r>
              <a:rPr lang="ja-JP" altLang="en-US" dirty="0"/>
              <a:t>回 会合 </a:t>
            </a:r>
            <a:r>
              <a:rPr lang="en-US" altLang="ja-JP" dirty="0"/>
              <a:t>2017/12/27 @</a:t>
            </a:r>
            <a:r>
              <a:rPr lang="ja-JP" altLang="en-US" dirty="0"/>
              <a:t>ソニー本社 クリエイティブラウンジ</a:t>
            </a:r>
          </a:p>
          <a:p>
            <a:r>
              <a:rPr lang="ja-JP" altLang="en-US" dirty="0"/>
              <a:t>第</a:t>
            </a:r>
            <a:r>
              <a:rPr lang="en-US" altLang="ja-JP" dirty="0"/>
              <a:t>2</a:t>
            </a:r>
            <a:r>
              <a:rPr lang="ja-JP" altLang="en-US" dirty="0"/>
              <a:t>回 会合 </a:t>
            </a:r>
            <a:r>
              <a:rPr lang="en-US" altLang="ja-JP" dirty="0"/>
              <a:t>2018/2/22 @</a:t>
            </a:r>
            <a:r>
              <a:rPr lang="ja-JP" altLang="en-US" dirty="0"/>
              <a:t>日立 </a:t>
            </a:r>
            <a:r>
              <a:rPr lang="en-US" altLang="ja-JP" dirty="0"/>
              <a:t>(</a:t>
            </a:r>
            <a:r>
              <a:rPr lang="ja-JP" altLang="en-US" dirty="0"/>
              <a:t>品川オフィス</a:t>
            </a:r>
            <a:r>
              <a:rPr lang="en-US" altLang="ja-JP" dirty="0"/>
              <a:t>) </a:t>
            </a:r>
          </a:p>
          <a:p>
            <a:r>
              <a:rPr lang="ja-JP" altLang="en-US" dirty="0"/>
              <a:t>第</a:t>
            </a:r>
            <a:r>
              <a:rPr lang="en-US" altLang="ja-JP" dirty="0"/>
              <a:t>3</a:t>
            </a:r>
            <a:r>
              <a:rPr lang="ja-JP" altLang="en-US" dirty="0"/>
              <a:t>回 会合 </a:t>
            </a:r>
            <a:r>
              <a:rPr lang="en-US" altLang="ja-JP" dirty="0"/>
              <a:t>2018/4/19 @Panasonic (Wonder Lab Osaka)</a:t>
            </a:r>
          </a:p>
          <a:p>
            <a:r>
              <a:rPr lang="ja-JP" altLang="en-US" dirty="0"/>
              <a:t>第</a:t>
            </a:r>
            <a:r>
              <a:rPr lang="en-US" altLang="ja-JP" dirty="0"/>
              <a:t>4</a:t>
            </a:r>
            <a:r>
              <a:rPr lang="ja-JP" altLang="en-US" dirty="0"/>
              <a:t>回 会合 </a:t>
            </a:r>
            <a:r>
              <a:rPr lang="en-US" altLang="ja-JP" dirty="0"/>
              <a:t>2018/6/13 @</a:t>
            </a:r>
            <a:r>
              <a:rPr lang="ja-JP" altLang="en-US" dirty="0"/>
              <a:t>トヨタ自動車名古屋オフィス</a:t>
            </a:r>
          </a:p>
          <a:p>
            <a:r>
              <a:rPr lang="ja-JP" altLang="en-US" dirty="0"/>
              <a:t>第</a:t>
            </a:r>
            <a:r>
              <a:rPr lang="en-US" altLang="ja-JP" dirty="0"/>
              <a:t>5</a:t>
            </a:r>
            <a:r>
              <a:rPr lang="ja-JP" altLang="en-US" dirty="0"/>
              <a:t>回 会合 </a:t>
            </a:r>
            <a:r>
              <a:rPr lang="en-US" altLang="ja-JP" dirty="0"/>
              <a:t>2018/8/31 @</a:t>
            </a:r>
            <a:r>
              <a:rPr lang="ja-JP" altLang="en-US" dirty="0"/>
              <a:t>富士通川崎工場</a:t>
            </a:r>
          </a:p>
          <a:p>
            <a:r>
              <a:rPr lang="ja-JP" altLang="en-US" dirty="0"/>
              <a:t>第</a:t>
            </a:r>
            <a:r>
              <a:rPr lang="en-US" altLang="ja-JP" dirty="0"/>
              <a:t>6</a:t>
            </a:r>
            <a:r>
              <a:rPr lang="ja-JP" altLang="en-US" dirty="0"/>
              <a:t>回 会合 </a:t>
            </a:r>
            <a:r>
              <a:rPr lang="en-US" altLang="ja-JP" dirty="0"/>
              <a:t>2018/10/31 @</a:t>
            </a:r>
            <a:r>
              <a:rPr lang="ja-JP" altLang="en-US" dirty="0"/>
              <a:t>東芝 </a:t>
            </a:r>
            <a:r>
              <a:rPr lang="en-US" altLang="ja-JP" dirty="0"/>
              <a:t>(</a:t>
            </a:r>
            <a:r>
              <a:rPr lang="ja-JP" altLang="en-US" dirty="0"/>
              <a:t>ラゾーナ川崎東芝ビル</a:t>
            </a:r>
            <a:r>
              <a:rPr lang="en-US" altLang="ja-JP" dirty="0"/>
              <a:t>)</a:t>
            </a:r>
          </a:p>
          <a:p>
            <a:r>
              <a:rPr lang="ja-JP" altLang="en-US" dirty="0"/>
              <a:t>第</a:t>
            </a:r>
            <a:r>
              <a:rPr lang="en-US" altLang="ja-JP" dirty="0"/>
              <a:t>7</a:t>
            </a:r>
            <a:r>
              <a:rPr lang="ja-JP" altLang="en-US" dirty="0"/>
              <a:t>回 会合 </a:t>
            </a:r>
            <a:r>
              <a:rPr lang="en-US" altLang="ja-JP" dirty="0"/>
              <a:t>2018/12/5 @</a:t>
            </a:r>
            <a:r>
              <a:rPr lang="ja-JP" altLang="en-US" dirty="0"/>
              <a:t>テュフズードジャパン</a:t>
            </a:r>
          </a:p>
          <a:p>
            <a:r>
              <a:rPr lang="ja-JP" altLang="en-US" dirty="0"/>
              <a:t>第</a:t>
            </a:r>
            <a:r>
              <a:rPr lang="en-US" altLang="ja-JP" dirty="0"/>
              <a:t>8</a:t>
            </a:r>
            <a:r>
              <a:rPr lang="ja-JP" altLang="en-US" dirty="0"/>
              <a:t>回 会合 </a:t>
            </a:r>
            <a:r>
              <a:rPr lang="en-US" altLang="ja-JP" dirty="0"/>
              <a:t>2019/2/28 @</a:t>
            </a:r>
            <a:r>
              <a:rPr lang="ja-JP" altLang="en-US" dirty="0"/>
              <a:t>三菱電機 本社</a:t>
            </a:r>
          </a:p>
          <a:p>
            <a:r>
              <a:rPr lang="ja-JP" altLang="en-US" dirty="0"/>
              <a:t>第</a:t>
            </a:r>
            <a:r>
              <a:rPr lang="en-US" altLang="ja-JP" dirty="0"/>
              <a:t>9</a:t>
            </a:r>
            <a:r>
              <a:rPr lang="ja-JP" altLang="en-US" dirty="0"/>
              <a:t>回 会合 </a:t>
            </a:r>
            <a:r>
              <a:rPr lang="en-US" altLang="ja-JP" dirty="0"/>
              <a:t>2019/4/18 @</a:t>
            </a:r>
            <a:r>
              <a:rPr lang="ja-JP" altLang="en-US" dirty="0"/>
              <a:t>デンソーテン</a:t>
            </a:r>
          </a:p>
          <a:p>
            <a:r>
              <a:rPr lang="ja-JP" altLang="en-US" dirty="0"/>
              <a:t>第</a:t>
            </a:r>
            <a:r>
              <a:rPr lang="en-US" altLang="ja-JP" dirty="0"/>
              <a:t>10</a:t>
            </a:r>
            <a:r>
              <a:rPr lang="ja-JP" altLang="en-US" dirty="0"/>
              <a:t>回 会合 </a:t>
            </a:r>
            <a:r>
              <a:rPr lang="en-US" altLang="ja-JP" dirty="0"/>
              <a:t>2019/7/16 @</a:t>
            </a:r>
            <a:r>
              <a:rPr lang="ja-JP" altLang="en-US" dirty="0"/>
              <a:t>富士通 </a:t>
            </a:r>
            <a:r>
              <a:rPr lang="en-US" altLang="ja-JP" dirty="0"/>
              <a:t>(</a:t>
            </a:r>
            <a:r>
              <a:rPr lang="ja-JP" altLang="en-US" dirty="0"/>
              <a:t>蒲田ソリューションスクエア</a:t>
            </a:r>
            <a:r>
              <a:rPr lang="en-US" altLang="ja-JP" dirty="0"/>
              <a:t>)</a:t>
            </a:r>
          </a:p>
          <a:p>
            <a:r>
              <a:rPr lang="ja-JP" altLang="en-US" dirty="0"/>
              <a:t>第</a:t>
            </a:r>
            <a:r>
              <a:rPr lang="en-US" altLang="ja-JP" dirty="0"/>
              <a:t>11</a:t>
            </a:r>
            <a:r>
              <a:rPr lang="ja-JP" altLang="en-US" dirty="0"/>
              <a:t>回 会合 </a:t>
            </a:r>
            <a:r>
              <a:rPr lang="en-US" altLang="ja-JP" dirty="0"/>
              <a:t>2019/9/19 @</a:t>
            </a:r>
            <a:r>
              <a:rPr lang="ja-JP" altLang="en-US" dirty="0"/>
              <a:t>オリンパス </a:t>
            </a:r>
            <a:r>
              <a:rPr lang="en-US" altLang="ja-JP" dirty="0"/>
              <a:t>(</a:t>
            </a:r>
            <a:r>
              <a:rPr lang="ja-JP" altLang="en-US" dirty="0"/>
              <a:t>技術開発センター宇津木</a:t>
            </a:r>
            <a:r>
              <a:rPr lang="en-US" altLang="ja-JP" dirty="0"/>
              <a:t>)</a:t>
            </a:r>
          </a:p>
          <a:p>
            <a:r>
              <a:rPr lang="ja-JP" altLang="en-US" dirty="0"/>
              <a:t>第</a:t>
            </a:r>
            <a:r>
              <a:rPr lang="en-US" altLang="ja-JP" dirty="0"/>
              <a:t>12</a:t>
            </a:r>
            <a:r>
              <a:rPr lang="ja-JP" altLang="en-US" dirty="0"/>
              <a:t>回 会合 </a:t>
            </a:r>
            <a:r>
              <a:rPr lang="en-US" altLang="ja-JP" dirty="0"/>
              <a:t>2019/12/19 @NEC (NEC </a:t>
            </a:r>
            <a:r>
              <a:rPr lang="ja-JP" altLang="en-US" dirty="0"/>
              <a:t>本社ビル</a:t>
            </a:r>
            <a:r>
              <a:rPr lang="en-US" altLang="ja-JP" dirty="0"/>
              <a:t>)</a:t>
            </a:r>
          </a:p>
          <a:p>
            <a:r>
              <a:rPr lang="ja-JP" altLang="en-US" dirty="0"/>
              <a:t>第</a:t>
            </a:r>
            <a:r>
              <a:rPr lang="en-US" altLang="ja-JP" dirty="0"/>
              <a:t>13</a:t>
            </a:r>
            <a:r>
              <a:rPr lang="ja-JP" altLang="en-US" dirty="0"/>
              <a:t>回 会合 </a:t>
            </a:r>
            <a:r>
              <a:rPr lang="en-US" altLang="ja-JP" dirty="0"/>
              <a:t>2020/2/18 @</a:t>
            </a:r>
            <a:r>
              <a:rPr lang="ja-JP" altLang="en-US" dirty="0"/>
              <a:t>ディー・エヌ・エー </a:t>
            </a:r>
            <a:r>
              <a:rPr lang="en-US" altLang="ja-JP" dirty="0"/>
              <a:t>(</a:t>
            </a:r>
            <a:r>
              <a:rPr lang="ja-JP" altLang="en-US" dirty="0"/>
              <a:t>渋谷ヒカリエ</a:t>
            </a:r>
            <a:r>
              <a:rPr lang="en-US" altLang="ja-JP" dirty="0"/>
              <a:t>)</a:t>
            </a:r>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12</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9" name="テキスト ボックス 8"/>
          <p:cNvSpPr txBox="1"/>
          <p:nvPr/>
        </p:nvSpPr>
        <p:spPr>
          <a:xfrm>
            <a:off x="156722" y="116229"/>
            <a:ext cx="8432473" cy="646331"/>
          </a:xfrm>
          <a:prstGeom prst="rect">
            <a:avLst/>
          </a:prstGeom>
          <a:noFill/>
        </p:spPr>
        <p:txBody>
          <a:bodyPr wrap="square" rtlCol="0">
            <a:spAutoFit/>
          </a:bodyPr>
          <a:lstStyle/>
          <a:p>
            <a:r>
              <a:rPr kumimoji="1" lang="ja-JP" altLang="en-US" sz="3600" dirty="0">
                <a:latin typeface="Segoe UI Light" panose="020B0502040204020203" pitchFamily="34" charset="0"/>
                <a:cs typeface="Segoe UI Light" panose="020B0502040204020203" pitchFamily="34" charset="0"/>
              </a:rPr>
              <a:t>全体会合</a:t>
            </a:r>
          </a:p>
        </p:txBody>
      </p:sp>
      <p:sp>
        <p:nvSpPr>
          <p:cNvPr id="10"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651582" y="953775"/>
            <a:ext cx="8654143" cy="4555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endParaRPr lang="en-US" altLang="ja-JP" sz="3200" dirty="0">
              <a:solidFill>
                <a:srgbClr val="484848"/>
              </a:solidFill>
              <a:latin typeface="+mj-ea"/>
              <a:ea typeface="+mj-ea"/>
              <a:cs typeface="Segoe UI Light" panose="020B0502040204020203" pitchFamily="34" charset="0"/>
            </a:endParaRPr>
          </a:p>
        </p:txBody>
      </p:sp>
      <p:sp>
        <p:nvSpPr>
          <p:cNvPr id="12"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215900" y="1019348"/>
            <a:ext cx="11540418" cy="45556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ja-JP" altLang="en-US" sz="3200" dirty="0">
                <a:solidFill>
                  <a:srgbClr val="484848"/>
                </a:solidFill>
                <a:latin typeface="Segoe UI Light" panose="020B0502040204020203" pitchFamily="34" charset="0"/>
                <a:ea typeface="+mj-ea"/>
                <a:cs typeface="Segoe UI Light" panose="020B0502040204020203" pitchFamily="34" charset="0"/>
              </a:rPr>
              <a:t>隔月で半日のミーティングを実施し、コミュニケーションを活性化</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p:txBody>
      </p:sp>
    </p:spTree>
    <p:extLst>
      <p:ext uri="{BB962C8B-B14F-4D97-AF65-F5344CB8AC3E}">
        <p14:creationId xmlns:p14="http://schemas.microsoft.com/office/powerpoint/2010/main" val="269721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13</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13" name="テキスト ボックス 12"/>
          <p:cNvSpPr txBox="1"/>
          <p:nvPr/>
        </p:nvSpPr>
        <p:spPr>
          <a:xfrm>
            <a:off x="156722" y="116229"/>
            <a:ext cx="8432473" cy="646331"/>
          </a:xfrm>
          <a:prstGeom prst="rect">
            <a:avLst/>
          </a:prstGeom>
          <a:noFill/>
        </p:spPr>
        <p:txBody>
          <a:bodyPr wrap="square" rtlCol="0">
            <a:spAutoFit/>
          </a:bodyPr>
          <a:lstStyle/>
          <a:p>
            <a:r>
              <a:rPr lang="ja-JP" altLang="en-US" sz="3600" dirty="0">
                <a:latin typeface="Segoe UI Light" panose="020B0502040204020203" pitchFamily="34" charset="0"/>
                <a:cs typeface="Segoe UI Light" panose="020B0502040204020203" pitchFamily="34" charset="0"/>
              </a:rPr>
              <a:t>各国でのコミュニティ活動</a:t>
            </a:r>
          </a:p>
        </p:txBody>
      </p:sp>
      <p:sp>
        <p:nvSpPr>
          <p:cNvPr id="14"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215900" y="1019348"/>
            <a:ext cx="11540418" cy="4555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en-US" altLang="ja-JP" sz="3200" dirty="0">
                <a:solidFill>
                  <a:srgbClr val="484848"/>
                </a:solidFill>
                <a:latin typeface="Segoe UI Light" panose="020B0502040204020203" pitchFamily="34" charset="0"/>
                <a:ea typeface="+mj-ea"/>
                <a:cs typeface="Segoe UI Light" panose="020B0502040204020203" pitchFamily="34" charset="0"/>
              </a:rPr>
              <a:t>2019</a:t>
            </a:r>
            <a:r>
              <a:rPr lang="ja-JP" altLang="en-US" sz="3200" dirty="0">
                <a:solidFill>
                  <a:srgbClr val="484848"/>
                </a:solidFill>
                <a:latin typeface="Segoe UI Light" panose="020B0502040204020203" pitchFamily="34" charset="0"/>
                <a:ea typeface="+mj-ea"/>
                <a:cs typeface="Segoe UI Light" panose="020B0502040204020203" pitchFamily="34" charset="0"/>
              </a:rPr>
              <a:t>年以降各国の</a:t>
            </a:r>
            <a:r>
              <a:rPr lang="en-US" altLang="ja-JP" sz="3200" dirty="0">
                <a:solidFill>
                  <a:srgbClr val="484848"/>
                </a:solidFill>
                <a:latin typeface="Segoe UI Light" panose="020B0502040204020203" pitchFamily="34" charset="0"/>
                <a:ea typeface="+mj-ea"/>
                <a:cs typeface="Segoe UI Light" panose="020B0502040204020203" pitchFamily="34" charset="0"/>
              </a:rPr>
              <a:t>WG</a:t>
            </a:r>
            <a:r>
              <a:rPr lang="ja-JP" altLang="en-US" sz="3200" dirty="0">
                <a:solidFill>
                  <a:srgbClr val="484848"/>
                </a:solidFill>
                <a:latin typeface="Segoe UI Light" panose="020B0502040204020203" pitchFamily="34" charset="0"/>
                <a:ea typeface="+mj-ea"/>
                <a:cs typeface="Segoe UI Light" panose="020B0502040204020203" pitchFamily="34" charset="0"/>
              </a:rPr>
              <a:t>活動が活性化</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p:txBody>
      </p:sp>
      <p:pic>
        <p:nvPicPr>
          <p:cNvPr id="2" name="図 1"/>
          <p:cNvPicPr>
            <a:picLocks noChangeAspect="1"/>
          </p:cNvPicPr>
          <p:nvPr/>
        </p:nvPicPr>
        <p:blipFill>
          <a:blip r:embed="rId3"/>
          <a:stretch>
            <a:fillRect/>
          </a:stretch>
        </p:blipFill>
        <p:spPr>
          <a:xfrm>
            <a:off x="1770770" y="1642956"/>
            <a:ext cx="8615625" cy="4610667"/>
          </a:xfrm>
          <a:prstGeom prst="rect">
            <a:avLst/>
          </a:prstGeom>
        </p:spPr>
      </p:pic>
    </p:spTree>
    <p:extLst>
      <p:ext uri="{BB962C8B-B14F-4D97-AF65-F5344CB8AC3E}">
        <p14:creationId xmlns:p14="http://schemas.microsoft.com/office/powerpoint/2010/main" val="278064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156722" y="12059"/>
            <a:ext cx="10515600" cy="1325563"/>
          </a:xfrm>
        </p:spPr>
        <p:txBody>
          <a:bodyPr>
            <a:normAutofit/>
          </a:bodyPr>
          <a:lstStyle/>
          <a:p>
            <a:r>
              <a:rPr lang="en-US" altLang="ja-JP" sz="4000" dirty="0"/>
              <a:t>Promotion</a:t>
            </a:r>
            <a:r>
              <a:rPr lang="ja-JP" altLang="en-US" sz="4000" dirty="0"/>
              <a:t> </a:t>
            </a:r>
            <a:r>
              <a:rPr lang="en-US" altLang="ja-JP" sz="4000" dirty="0"/>
              <a:t>SWG</a:t>
            </a:r>
            <a:endParaRPr lang="ja-JP" altLang="en-US" sz="4000" dirty="0"/>
          </a:p>
        </p:txBody>
      </p:sp>
      <p:sp>
        <p:nvSpPr>
          <p:cNvPr id="7"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14</a:t>
            </a:r>
            <a:endParaRPr kumimoji="1" lang="ja-JP" altLang="en-US" sz="1800" dirty="0">
              <a:solidFill>
                <a:schemeClr val="tx1"/>
              </a:solidFill>
            </a:endParaRPr>
          </a:p>
        </p:txBody>
      </p:sp>
      <p:pic>
        <p:nvPicPr>
          <p:cNvPr id="8"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9"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13" name="タイトル 93"/>
          <p:cNvSpPr txBox="1">
            <a:spLocks/>
          </p:cNvSpPr>
          <p:nvPr/>
        </p:nvSpPr>
        <p:spPr>
          <a:xfrm>
            <a:off x="748454" y="1272374"/>
            <a:ext cx="10932872" cy="6095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Segoe UI Light" panose="020B0502040204020203" pitchFamily="34" charset="0"/>
                <a:cs typeface="Segoe UI Light" panose="020B0502040204020203" pitchFamily="34" charset="0"/>
              </a:rPr>
              <a:t>そもそも</a:t>
            </a:r>
            <a:r>
              <a:rPr lang="en-US" altLang="ja-JP" sz="2800" dirty="0">
                <a:latin typeface="Segoe UI Light" panose="020B0502040204020203" pitchFamily="34" charset="0"/>
                <a:cs typeface="Segoe UI Light" panose="020B0502040204020203" pitchFamily="34" charset="0"/>
              </a:rPr>
              <a:t>OSS</a:t>
            </a:r>
            <a:r>
              <a:rPr lang="ja-JP" altLang="en-US" sz="2800" dirty="0">
                <a:latin typeface="Segoe UI Light" panose="020B0502040204020203" pitchFamily="34" charset="0"/>
                <a:cs typeface="Segoe UI Light" panose="020B0502040204020203" pitchFamily="34" charset="0"/>
              </a:rPr>
              <a:t>コンプライアンスの重要性を認識していない人々に</a:t>
            </a:r>
            <a:endParaRPr lang="en-US" altLang="ja-JP" sz="2800" dirty="0">
              <a:latin typeface="Segoe UI Light" panose="020B0502040204020203" pitchFamily="34" charset="0"/>
              <a:cs typeface="Segoe UI Light" panose="020B0502040204020203" pitchFamily="34" charset="0"/>
            </a:endParaRPr>
          </a:p>
          <a:p>
            <a:r>
              <a:rPr lang="ja-JP" altLang="en-US" sz="2800" dirty="0">
                <a:latin typeface="Segoe UI Light" panose="020B0502040204020203" pitchFamily="34" charset="0"/>
                <a:cs typeface="Segoe UI Light" panose="020B0502040204020203" pitchFamily="34" charset="0"/>
              </a:rPr>
              <a:t>戦略的なプロモーションを展開（メンバー募集中です！）</a:t>
            </a:r>
            <a:endParaRPr lang="en-US" altLang="ja-JP" sz="2800" dirty="0">
              <a:latin typeface="Segoe UI Light" panose="020B0502040204020203" pitchFamily="34" charset="0"/>
              <a:cs typeface="Segoe UI Light" panose="020B0502040204020203" pitchFamily="34" charset="0"/>
            </a:endParaRPr>
          </a:p>
        </p:txBody>
      </p:sp>
      <p:sp>
        <p:nvSpPr>
          <p:cNvPr id="14" name="正方形/長方形 13"/>
          <p:cNvSpPr/>
          <p:nvPr/>
        </p:nvSpPr>
        <p:spPr>
          <a:xfrm>
            <a:off x="2988456" y="2269589"/>
            <a:ext cx="1415772" cy="461665"/>
          </a:xfrm>
          <a:prstGeom prst="rect">
            <a:avLst/>
          </a:prstGeom>
        </p:spPr>
        <p:txBody>
          <a:bodyPr wrap="none">
            <a:spAutoFit/>
          </a:bodyPr>
          <a:lstStyle/>
          <a:p>
            <a:r>
              <a:rPr lang="ja-JP" altLang="en-US" sz="2400" dirty="0">
                <a:latin typeface="Segoe UI Light" panose="020B0502040204020203" pitchFamily="34" charset="0"/>
                <a:ea typeface="+mj-ea"/>
                <a:cs typeface="Segoe UI Light" panose="020B0502040204020203" pitchFamily="34" charset="0"/>
              </a:rPr>
              <a:t>レベル別</a:t>
            </a:r>
          </a:p>
        </p:txBody>
      </p:sp>
      <p:sp>
        <p:nvSpPr>
          <p:cNvPr id="15" name="角丸四角形 14"/>
          <p:cNvSpPr/>
          <p:nvPr/>
        </p:nvSpPr>
        <p:spPr>
          <a:xfrm>
            <a:off x="7198392" y="2790226"/>
            <a:ext cx="2233081" cy="7815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2400" dirty="0">
                <a:latin typeface="Segoe UI Light" panose="020B0502040204020203" pitchFamily="34" charset="0"/>
                <a:ea typeface="+mj-ea"/>
                <a:cs typeface="Segoe UI Light" panose="020B0502040204020203" pitchFamily="34" charset="0"/>
              </a:rPr>
              <a:t>経営層</a:t>
            </a:r>
            <a:endParaRPr kumimoji="1" lang="ja-JP" altLang="en-US" sz="2400" dirty="0">
              <a:latin typeface="Segoe UI Light" panose="020B0502040204020203" pitchFamily="34" charset="0"/>
              <a:ea typeface="+mj-ea"/>
              <a:cs typeface="Segoe UI Light" panose="020B0502040204020203" pitchFamily="34" charset="0"/>
            </a:endParaRPr>
          </a:p>
        </p:txBody>
      </p:sp>
      <p:sp>
        <p:nvSpPr>
          <p:cNvPr id="16" name="角丸四角形 15"/>
          <p:cNvSpPr/>
          <p:nvPr/>
        </p:nvSpPr>
        <p:spPr>
          <a:xfrm>
            <a:off x="9606337" y="2759970"/>
            <a:ext cx="2233081" cy="78157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400" dirty="0">
                <a:latin typeface="Segoe UI Light" panose="020B0502040204020203" pitchFamily="34" charset="0"/>
                <a:ea typeface="+mj-ea"/>
                <a:cs typeface="Segoe UI Light" panose="020B0502040204020203" pitchFamily="34" charset="0"/>
              </a:rPr>
              <a:t>エンジニア</a:t>
            </a:r>
          </a:p>
        </p:txBody>
      </p:sp>
      <p:sp>
        <p:nvSpPr>
          <p:cNvPr id="17" name="角丸四角形 16"/>
          <p:cNvSpPr/>
          <p:nvPr/>
        </p:nvSpPr>
        <p:spPr>
          <a:xfrm>
            <a:off x="9603446" y="3884091"/>
            <a:ext cx="2233081" cy="78157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2400" dirty="0">
                <a:latin typeface="HG丸ｺﾞｼｯｸM-PRO" panose="020F0600000000000000" pitchFamily="50" charset="-128"/>
                <a:ea typeface="HG丸ｺﾞｼｯｸM-PRO" panose="020F0600000000000000" pitchFamily="50" charset="-128"/>
              </a:rPr>
              <a:t>政府</a:t>
            </a:r>
          </a:p>
        </p:txBody>
      </p:sp>
      <p:sp>
        <p:nvSpPr>
          <p:cNvPr id="18" name="角丸四角形 17"/>
          <p:cNvSpPr/>
          <p:nvPr/>
        </p:nvSpPr>
        <p:spPr>
          <a:xfrm>
            <a:off x="7198391" y="3884091"/>
            <a:ext cx="2233081" cy="78157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400" dirty="0">
                <a:latin typeface="HG丸ｺﾞｼｯｸM-PRO" panose="020F0600000000000000" pitchFamily="50" charset="-128"/>
                <a:ea typeface="HG丸ｺﾞｼｯｸM-PRO" panose="020F0600000000000000" pitchFamily="50" charset="-128"/>
              </a:rPr>
              <a:t>知財</a:t>
            </a:r>
            <a:r>
              <a:rPr kumimoji="1" lang="en-US" altLang="ja-JP" sz="2400" dirty="0">
                <a:latin typeface="HG丸ｺﾞｼｯｸM-PRO" panose="020F0600000000000000" pitchFamily="50" charset="-128"/>
                <a:ea typeface="HG丸ｺﾞｼｯｸM-PRO" panose="020F0600000000000000" pitchFamily="50" charset="-128"/>
              </a:rPr>
              <a:t>/</a:t>
            </a:r>
            <a:r>
              <a:rPr kumimoji="1" lang="ja-JP" altLang="en-US" sz="2400" dirty="0">
                <a:latin typeface="HG丸ｺﾞｼｯｸM-PRO" panose="020F0600000000000000" pitchFamily="50" charset="-128"/>
                <a:ea typeface="HG丸ｺﾞｼｯｸM-PRO" panose="020F0600000000000000" pitchFamily="50" charset="-128"/>
              </a:rPr>
              <a:t>法務</a:t>
            </a:r>
          </a:p>
        </p:txBody>
      </p:sp>
      <p:sp>
        <p:nvSpPr>
          <p:cNvPr id="19" name="角丸四角形 18"/>
          <p:cNvSpPr/>
          <p:nvPr/>
        </p:nvSpPr>
        <p:spPr>
          <a:xfrm>
            <a:off x="9603446" y="5007716"/>
            <a:ext cx="2233081" cy="78157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2400" dirty="0">
                <a:latin typeface="HG丸ｺﾞｼｯｸM-PRO" panose="020F0600000000000000" pitchFamily="50" charset="-128"/>
                <a:ea typeface="HG丸ｺﾞｼｯｸM-PRO" panose="020F0600000000000000" pitchFamily="50" charset="-128"/>
              </a:rPr>
              <a:t>学術界</a:t>
            </a:r>
            <a:endParaRPr kumimoji="1" lang="ja-JP" altLang="en-US" sz="2400" dirty="0">
              <a:latin typeface="HG丸ｺﾞｼｯｸM-PRO" panose="020F0600000000000000" pitchFamily="50" charset="-128"/>
              <a:ea typeface="HG丸ｺﾞｼｯｸM-PRO" panose="020F0600000000000000" pitchFamily="50" charset="-128"/>
            </a:endParaRPr>
          </a:p>
        </p:txBody>
      </p:sp>
      <p:sp>
        <p:nvSpPr>
          <p:cNvPr id="20" name="角丸四角形 19"/>
          <p:cNvSpPr/>
          <p:nvPr/>
        </p:nvSpPr>
        <p:spPr>
          <a:xfrm>
            <a:off x="7198391" y="5007716"/>
            <a:ext cx="2233081" cy="7815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2400" dirty="0">
                <a:latin typeface="HG丸ｺﾞｼｯｸM-PRO" panose="020F0600000000000000" pitchFamily="50" charset="-128"/>
                <a:ea typeface="HG丸ｺﾞｼｯｸM-PRO" panose="020F0600000000000000" pitchFamily="50" charset="-128"/>
              </a:rPr>
              <a:t>メディア</a:t>
            </a:r>
          </a:p>
        </p:txBody>
      </p:sp>
      <p:sp>
        <p:nvSpPr>
          <p:cNvPr id="21" name="正方形/長方形 20"/>
          <p:cNvSpPr/>
          <p:nvPr/>
        </p:nvSpPr>
        <p:spPr>
          <a:xfrm>
            <a:off x="8956160" y="2328561"/>
            <a:ext cx="1107996" cy="461665"/>
          </a:xfrm>
          <a:prstGeom prst="rect">
            <a:avLst/>
          </a:prstGeom>
        </p:spPr>
        <p:txBody>
          <a:bodyPr wrap="none">
            <a:spAutoFit/>
          </a:bodyPr>
          <a:lstStyle/>
          <a:p>
            <a:r>
              <a:rPr lang="ja-JP" altLang="en-US" sz="2400" dirty="0">
                <a:latin typeface="Segoe UI Light" panose="020B0502040204020203" pitchFamily="34" charset="0"/>
                <a:ea typeface="+mj-ea"/>
                <a:cs typeface="Segoe UI Light" panose="020B0502040204020203" pitchFamily="34" charset="0"/>
              </a:rPr>
              <a:t>対象別</a:t>
            </a:r>
          </a:p>
        </p:txBody>
      </p:sp>
      <p:sp>
        <p:nvSpPr>
          <p:cNvPr id="22" name="正方形/長方形 21"/>
          <p:cNvSpPr/>
          <p:nvPr/>
        </p:nvSpPr>
        <p:spPr>
          <a:xfrm>
            <a:off x="397710" y="2693310"/>
            <a:ext cx="1503661" cy="27993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3"/>
          <a:stretch>
            <a:fillRect/>
          </a:stretch>
        </p:blipFill>
        <p:spPr>
          <a:xfrm>
            <a:off x="420192" y="2742627"/>
            <a:ext cx="6316003" cy="2700762"/>
          </a:xfrm>
          <a:prstGeom prst="rect">
            <a:avLst/>
          </a:prstGeom>
        </p:spPr>
      </p:pic>
    </p:spTree>
    <p:extLst>
      <p:ext uri="{BB962C8B-B14F-4D97-AF65-F5344CB8AC3E}">
        <p14:creationId xmlns:p14="http://schemas.microsoft.com/office/powerpoint/2010/main" val="265384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15</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7" name="タイトル 1"/>
          <p:cNvSpPr>
            <a:spLocks noGrp="1"/>
          </p:cNvSpPr>
          <p:nvPr>
            <p:ph type="title"/>
          </p:nvPr>
        </p:nvSpPr>
        <p:spPr>
          <a:xfrm>
            <a:off x="334290" y="391252"/>
            <a:ext cx="11763527" cy="857250"/>
          </a:xfrm>
        </p:spPr>
        <p:txBody>
          <a:bodyPr>
            <a:normAutofit fontScale="90000"/>
          </a:bodyPr>
          <a:lstStyle/>
          <a:p>
            <a:r>
              <a:rPr lang="ja-JP" altLang="en-US" sz="3600" dirty="0"/>
              <a:t>最近の成果①　</a:t>
            </a:r>
            <a:r>
              <a:rPr lang="en-US" altLang="ja-JP" sz="3600" dirty="0">
                <a:solidFill>
                  <a:prstClr val="black"/>
                </a:solidFill>
                <a:latin typeface="游ゴシック Light" panose="020F0302020204030204"/>
                <a:ea typeface="游ゴシック Light" panose="020B0300000000000000" pitchFamily="50" charset="-128"/>
              </a:rPr>
              <a:t>OpenChain Japan WG Advent Calendar 2019</a:t>
            </a:r>
            <a:br>
              <a:rPr lang="en-US" altLang="ja-JP" sz="3600" dirty="0">
                <a:solidFill>
                  <a:prstClr val="black"/>
                </a:solidFill>
                <a:latin typeface="Segoe UI Light" panose="020B0502040204020203" pitchFamily="34" charset="0"/>
                <a:ea typeface="游ゴシック Light" panose="020B0300000000000000" pitchFamily="50" charset="-128"/>
              </a:rPr>
            </a:br>
            <a:endParaRPr kumimoji="1" lang="ja-JP" altLang="en-US" sz="3600" dirty="0"/>
          </a:p>
        </p:txBody>
      </p:sp>
      <p:pic>
        <p:nvPicPr>
          <p:cNvPr id="8" name="図 7">
            <a:extLst>
              <a:ext uri="{FF2B5EF4-FFF2-40B4-BE49-F238E27FC236}">
                <a16:creationId xmlns:a16="http://schemas.microsoft.com/office/drawing/2014/main" id="{7B6BC385-134D-4C28-9098-93F0F983A58B}"/>
              </a:ext>
            </a:extLst>
          </p:cNvPr>
          <p:cNvPicPr>
            <a:picLocks noChangeAspect="1"/>
          </p:cNvPicPr>
          <p:nvPr/>
        </p:nvPicPr>
        <p:blipFill>
          <a:blip r:embed="rId3"/>
          <a:stretch>
            <a:fillRect/>
          </a:stretch>
        </p:blipFill>
        <p:spPr>
          <a:xfrm>
            <a:off x="2428156" y="965215"/>
            <a:ext cx="7401644" cy="4909252"/>
          </a:xfrm>
          <a:prstGeom prst="rect">
            <a:avLst/>
          </a:prstGeom>
        </p:spPr>
      </p:pic>
      <p:sp>
        <p:nvSpPr>
          <p:cNvPr id="9" name="正方形/長方形 8">
            <a:extLst>
              <a:ext uri="{FF2B5EF4-FFF2-40B4-BE49-F238E27FC236}">
                <a16:creationId xmlns:a16="http://schemas.microsoft.com/office/drawing/2014/main" id="{94818CD5-1312-4B89-9C4B-0C95E5ECCD3A}"/>
              </a:ext>
            </a:extLst>
          </p:cNvPr>
          <p:cNvSpPr/>
          <p:nvPr/>
        </p:nvSpPr>
        <p:spPr>
          <a:xfrm>
            <a:off x="3455118" y="5809512"/>
            <a:ext cx="5899500" cy="338554"/>
          </a:xfrm>
          <a:prstGeom prst="rect">
            <a:avLst/>
          </a:prstGeom>
        </p:spPr>
        <p:txBody>
          <a:bodyPr wrap="square">
            <a:spAutoFit/>
          </a:bodyPr>
          <a:lstStyle/>
          <a:p>
            <a:r>
              <a:rPr lang="en-US" altLang="ja-JP" sz="1600" dirty="0">
                <a:solidFill>
                  <a:prstClr val="black"/>
                </a:solidFill>
                <a:latin typeface="Segoe UI Light" panose="020B0502040204020203" pitchFamily="34" charset="0"/>
                <a:ea typeface="游ゴシック" panose="020B0400000000000000" pitchFamily="50" charset="-128"/>
              </a:rPr>
              <a:t>https://qiita.com/advent-calendar/2019/openchainjapanswg</a:t>
            </a:r>
            <a:endParaRPr lang="ja-JP" altLang="en-US" sz="1600" dirty="0">
              <a:solidFill>
                <a:prstClr val="black"/>
              </a:solidFill>
              <a:latin typeface="Segoe UI Light" panose="020B0502040204020203" pitchFamily="34" charset="0"/>
              <a:ea typeface="游ゴシック" panose="020B0400000000000000" pitchFamily="50" charset="-128"/>
            </a:endParaRPr>
          </a:p>
        </p:txBody>
      </p:sp>
    </p:spTree>
    <p:extLst>
      <p:ext uri="{BB962C8B-B14F-4D97-AF65-F5344CB8AC3E}">
        <p14:creationId xmlns:p14="http://schemas.microsoft.com/office/powerpoint/2010/main" val="408740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16</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7" name="タイトル 1"/>
          <p:cNvSpPr>
            <a:spLocks noGrp="1"/>
          </p:cNvSpPr>
          <p:nvPr>
            <p:ph type="title"/>
          </p:nvPr>
        </p:nvSpPr>
        <p:spPr>
          <a:xfrm>
            <a:off x="334290" y="391252"/>
            <a:ext cx="11763527" cy="857250"/>
          </a:xfrm>
        </p:spPr>
        <p:txBody>
          <a:bodyPr>
            <a:normAutofit fontScale="90000"/>
          </a:bodyPr>
          <a:lstStyle/>
          <a:p>
            <a:r>
              <a:rPr lang="ja-JP" altLang="en-US" sz="3600" dirty="0"/>
              <a:t>最近の成果①　</a:t>
            </a:r>
            <a:r>
              <a:rPr lang="en-US" altLang="ja-JP" sz="3600" dirty="0">
                <a:solidFill>
                  <a:prstClr val="black"/>
                </a:solidFill>
                <a:latin typeface="游ゴシック Light" panose="020F0302020204030204"/>
                <a:ea typeface="游ゴシック Light" panose="020B0300000000000000" pitchFamily="50" charset="-128"/>
              </a:rPr>
              <a:t>OpenChain Japan WG Advent Calendar 2019</a:t>
            </a:r>
            <a:br>
              <a:rPr lang="en-US" altLang="ja-JP" sz="3600" dirty="0">
                <a:solidFill>
                  <a:prstClr val="black"/>
                </a:solidFill>
                <a:latin typeface="Segoe UI Light" panose="020B0502040204020203" pitchFamily="34" charset="0"/>
                <a:ea typeface="游ゴシック Light" panose="020B0300000000000000" pitchFamily="50" charset="-128"/>
              </a:rPr>
            </a:br>
            <a:endParaRPr kumimoji="1" lang="ja-JP" altLang="en-US" sz="3600" dirty="0"/>
          </a:p>
        </p:txBody>
      </p:sp>
      <p:pic>
        <p:nvPicPr>
          <p:cNvPr id="8" name="図 7"/>
          <p:cNvPicPr>
            <a:picLocks noChangeAspect="1"/>
          </p:cNvPicPr>
          <p:nvPr/>
        </p:nvPicPr>
        <p:blipFill>
          <a:blip r:embed="rId3"/>
          <a:stretch>
            <a:fillRect/>
          </a:stretch>
        </p:blipFill>
        <p:spPr>
          <a:xfrm>
            <a:off x="2545577" y="1517771"/>
            <a:ext cx="6809041" cy="4353585"/>
          </a:xfrm>
          <a:prstGeom prst="rect">
            <a:avLst/>
          </a:prstGeom>
        </p:spPr>
      </p:pic>
      <p:sp>
        <p:nvSpPr>
          <p:cNvPr id="9" name="正方形/長方形 8"/>
          <p:cNvSpPr/>
          <p:nvPr/>
        </p:nvSpPr>
        <p:spPr>
          <a:xfrm>
            <a:off x="2960453" y="994551"/>
            <a:ext cx="6058069" cy="523220"/>
          </a:xfrm>
          <a:prstGeom prst="rect">
            <a:avLst/>
          </a:prstGeom>
        </p:spPr>
        <p:txBody>
          <a:bodyPr wrap="none">
            <a:spAutoFit/>
          </a:bodyPr>
          <a:lstStyle/>
          <a:p>
            <a:r>
              <a:rPr lang="ja-JP" altLang="en-US" sz="2800" b="1" dirty="0">
                <a:solidFill>
                  <a:srgbClr val="FF0000"/>
                </a:solidFill>
              </a:rPr>
              <a:t>いい</a:t>
            </a:r>
            <a:r>
              <a:rPr lang="ja-JP" altLang="en-US" sz="2800" b="1" dirty="0" err="1">
                <a:solidFill>
                  <a:srgbClr val="FF0000"/>
                </a:solidFill>
              </a:rPr>
              <a:t>ね</a:t>
            </a:r>
            <a:r>
              <a:rPr lang="ja-JP" altLang="en-US" sz="2800" b="1" dirty="0">
                <a:solidFill>
                  <a:srgbClr val="FF0000"/>
                </a:solidFill>
              </a:rPr>
              <a:t>数　総合</a:t>
            </a:r>
            <a:r>
              <a:rPr lang="en-US" altLang="ja-JP" sz="2800" b="1" dirty="0">
                <a:solidFill>
                  <a:srgbClr val="FF0000"/>
                </a:solidFill>
              </a:rPr>
              <a:t>17</a:t>
            </a:r>
            <a:r>
              <a:rPr lang="ja-JP" altLang="en-US" sz="2800" b="1" dirty="0">
                <a:solidFill>
                  <a:srgbClr val="FF0000"/>
                </a:solidFill>
              </a:rPr>
              <a:t>位</a:t>
            </a:r>
            <a:r>
              <a:rPr lang="en-US" altLang="ja-JP" sz="2800" b="1" dirty="0">
                <a:solidFill>
                  <a:srgbClr val="FF0000"/>
                </a:solidFill>
              </a:rPr>
              <a:t>/772</a:t>
            </a:r>
            <a:r>
              <a:rPr lang="ja-JP" altLang="en-US" sz="2800" b="1" dirty="0">
                <a:solidFill>
                  <a:srgbClr val="FF0000"/>
                </a:solidFill>
              </a:rPr>
              <a:t>カレンダー</a:t>
            </a:r>
          </a:p>
        </p:txBody>
      </p:sp>
      <p:sp>
        <p:nvSpPr>
          <p:cNvPr id="10" name="正方形/長方形 9"/>
          <p:cNvSpPr/>
          <p:nvPr/>
        </p:nvSpPr>
        <p:spPr>
          <a:xfrm>
            <a:off x="2545577" y="4975398"/>
            <a:ext cx="6720141" cy="2540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1" name="正方形/長方形 10"/>
          <p:cNvSpPr/>
          <p:nvPr/>
        </p:nvSpPr>
        <p:spPr>
          <a:xfrm>
            <a:off x="2545577" y="5920287"/>
            <a:ext cx="8623300" cy="307777"/>
          </a:xfrm>
          <a:prstGeom prst="rect">
            <a:avLst/>
          </a:prstGeom>
        </p:spPr>
        <p:txBody>
          <a:bodyPr wrap="square">
            <a:spAutoFit/>
          </a:bodyPr>
          <a:lstStyle/>
          <a:p>
            <a:r>
              <a:rPr lang="en-US" altLang="ja-JP" sz="1400" dirty="0"/>
              <a:t>https://qiita.com/advent-calendar/2019/ranking/feedbacks/categories/company</a:t>
            </a:r>
            <a:endParaRPr lang="ja-JP" altLang="en-US" sz="1400" dirty="0"/>
          </a:p>
        </p:txBody>
      </p:sp>
    </p:spTree>
    <p:extLst>
      <p:ext uri="{BB962C8B-B14F-4D97-AF65-F5344CB8AC3E}">
        <p14:creationId xmlns:p14="http://schemas.microsoft.com/office/powerpoint/2010/main" val="187408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p:cNvSpPr>
          <p:nvPr/>
        </p:nvSpPr>
        <p:spPr>
          <a:xfrm>
            <a:off x="334290" y="391252"/>
            <a:ext cx="11763527" cy="857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t>最近の成果②　</a:t>
            </a:r>
            <a:r>
              <a:rPr lang="en-US" altLang="ja-JP" sz="3600" dirty="0">
                <a:solidFill>
                  <a:prstClr val="black"/>
                </a:solidFill>
                <a:latin typeface="游ゴシック Light" panose="020F0302020204030204"/>
                <a:ea typeface="游ゴシック Light" panose="020B0300000000000000" pitchFamily="50" charset="-128"/>
              </a:rPr>
              <a:t>CES2020</a:t>
            </a:r>
            <a:r>
              <a:rPr lang="ja-JP" altLang="en-US" sz="3600" dirty="0" err="1">
                <a:solidFill>
                  <a:prstClr val="black"/>
                </a:solidFill>
                <a:latin typeface="游ゴシック Light" panose="020F0302020204030204"/>
                <a:ea typeface="游ゴシック Light" panose="020B0300000000000000" pitchFamily="50" charset="-128"/>
              </a:rPr>
              <a:t>への</a:t>
            </a:r>
            <a:r>
              <a:rPr lang="ja-JP" altLang="en-US" sz="3600" dirty="0">
                <a:solidFill>
                  <a:prstClr val="black"/>
                </a:solidFill>
                <a:latin typeface="游ゴシック Light" panose="020F0302020204030204"/>
                <a:ea typeface="游ゴシック Light" panose="020B0300000000000000" pitchFamily="50" charset="-128"/>
              </a:rPr>
              <a:t>出展</a:t>
            </a:r>
            <a:endParaRPr lang="ja-JP" altLang="en-US" sz="3600" dirty="0"/>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17</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8" name="正方形/長方形 7"/>
          <p:cNvSpPr/>
          <p:nvPr/>
        </p:nvSpPr>
        <p:spPr>
          <a:xfrm>
            <a:off x="647700" y="1420145"/>
            <a:ext cx="6870700" cy="1585049"/>
          </a:xfrm>
          <a:prstGeom prst="rect">
            <a:avLst/>
          </a:prstGeom>
        </p:spPr>
        <p:txBody>
          <a:bodyPr wrap="square">
            <a:spAutoFit/>
          </a:bodyPr>
          <a:lstStyle/>
          <a:p>
            <a:pPr lvl="0">
              <a:lnSpc>
                <a:spcPct val="90000"/>
              </a:lnSpc>
              <a:spcBef>
                <a:spcPts val="1000"/>
              </a:spcBef>
              <a:defRPr/>
            </a:pPr>
            <a:r>
              <a:rPr lang="ja-JP" altLang="en-US" sz="2000" dirty="0">
                <a:solidFill>
                  <a:sysClr val="windowText" lastClr="000000"/>
                </a:solidFill>
              </a:rPr>
              <a:t>●出展の狙い</a:t>
            </a:r>
            <a:endParaRPr lang="en-US" altLang="ja-JP" sz="2000" dirty="0">
              <a:solidFill>
                <a:sysClr val="windowText" lastClr="000000"/>
              </a:solidFill>
            </a:endParaRPr>
          </a:p>
          <a:p>
            <a:pPr lvl="0">
              <a:lnSpc>
                <a:spcPct val="90000"/>
              </a:lnSpc>
              <a:spcBef>
                <a:spcPts val="1000"/>
              </a:spcBef>
              <a:defRPr/>
            </a:pPr>
            <a:r>
              <a:rPr lang="ja-JP" altLang="en-US" sz="2000" dirty="0">
                <a:solidFill>
                  <a:sysClr val="windowText" lastClr="000000"/>
                </a:solidFill>
              </a:rPr>
              <a:t>グローバルな自動車業界における</a:t>
            </a:r>
            <a:endParaRPr lang="en-US" altLang="ja-JP" sz="2000" dirty="0">
              <a:solidFill>
                <a:sysClr val="windowText" lastClr="000000"/>
              </a:solidFill>
            </a:endParaRPr>
          </a:p>
          <a:p>
            <a:pPr lvl="0">
              <a:lnSpc>
                <a:spcPct val="90000"/>
              </a:lnSpc>
              <a:spcBef>
                <a:spcPts val="1000"/>
              </a:spcBef>
              <a:defRPr/>
            </a:pPr>
            <a:r>
              <a:rPr lang="en-US" altLang="ja-JP" sz="2000" dirty="0">
                <a:solidFill>
                  <a:sysClr val="windowText" lastClr="000000"/>
                </a:solidFill>
              </a:rPr>
              <a:t>OSS</a:t>
            </a:r>
            <a:r>
              <a:rPr lang="ja-JP" altLang="en-US" sz="2000" dirty="0">
                <a:solidFill>
                  <a:sysClr val="windowText" lastClr="000000"/>
                </a:solidFill>
              </a:rPr>
              <a:t>ライセンスコンプライアンスの啓発及びレベル底上</a:t>
            </a:r>
            <a:endParaRPr lang="en-US" altLang="ja-JP" sz="2000" dirty="0">
              <a:solidFill>
                <a:sysClr val="windowText" lastClr="000000"/>
              </a:solidFill>
            </a:endParaRPr>
          </a:p>
          <a:p>
            <a:pPr lvl="0">
              <a:lnSpc>
                <a:spcPct val="90000"/>
              </a:lnSpc>
              <a:spcBef>
                <a:spcPts val="1000"/>
              </a:spcBef>
              <a:defRPr/>
            </a:pPr>
            <a:r>
              <a:rPr lang="en-US" altLang="ja-JP" sz="2000" dirty="0">
                <a:solidFill>
                  <a:sysClr val="windowText" lastClr="000000"/>
                </a:solidFill>
              </a:rPr>
              <a:t>OpenChain</a:t>
            </a:r>
            <a:r>
              <a:rPr lang="ja-JP" altLang="en-US" sz="2000" dirty="0">
                <a:solidFill>
                  <a:sysClr val="windowText" lastClr="000000"/>
                </a:solidFill>
              </a:rPr>
              <a:t>参加会社、認証取得会社の増大</a:t>
            </a:r>
            <a:endParaRPr lang="en-US" altLang="ja-JP" sz="2000" dirty="0">
              <a:solidFill>
                <a:sysClr val="windowText" lastClr="000000"/>
              </a:solidFill>
            </a:endParaRPr>
          </a:p>
        </p:txBody>
      </p:sp>
      <p:pic>
        <p:nvPicPr>
          <p:cNvPr id="9" name="図 8"/>
          <p:cNvPicPr>
            <a:picLocks noChangeAspect="1"/>
          </p:cNvPicPr>
          <p:nvPr/>
        </p:nvPicPr>
        <p:blipFill>
          <a:blip r:embed="rId3"/>
          <a:stretch>
            <a:fillRect/>
          </a:stretch>
        </p:blipFill>
        <p:spPr>
          <a:xfrm>
            <a:off x="7487718" y="1237067"/>
            <a:ext cx="3537897" cy="1951203"/>
          </a:xfrm>
          <a:prstGeom prst="rect">
            <a:avLst/>
          </a:prstGeom>
        </p:spPr>
      </p:pic>
      <p:sp>
        <p:nvSpPr>
          <p:cNvPr id="10" name="正方形/長方形 9"/>
          <p:cNvSpPr/>
          <p:nvPr/>
        </p:nvSpPr>
        <p:spPr>
          <a:xfrm>
            <a:off x="647700" y="3525871"/>
            <a:ext cx="8623300" cy="1390124"/>
          </a:xfrm>
          <a:prstGeom prst="rect">
            <a:avLst/>
          </a:prstGeom>
        </p:spPr>
        <p:txBody>
          <a:bodyPr wrap="square">
            <a:spAutoFit/>
          </a:bodyPr>
          <a:lstStyle/>
          <a:p>
            <a:pPr lvl="0">
              <a:lnSpc>
                <a:spcPct val="90000"/>
              </a:lnSpc>
              <a:spcBef>
                <a:spcPts val="1000"/>
              </a:spcBef>
              <a:defRPr/>
            </a:pPr>
            <a:r>
              <a:rPr lang="ja-JP" altLang="en-US" sz="2000" dirty="0">
                <a:solidFill>
                  <a:sysClr val="windowText" lastClr="000000"/>
                </a:solidFill>
              </a:rPr>
              <a:t>●やってきたこと</a:t>
            </a:r>
            <a:endParaRPr lang="en-US" altLang="ja-JP" sz="2000" dirty="0">
              <a:solidFill>
                <a:sysClr val="windowText" lastClr="000000"/>
              </a:solidFill>
            </a:endParaRPr>
          </a:p>
          <a:p>
            <a:r>
              <a:rPr lang="en-US" altLang="ja-JP" sz="2000" dirty="0">
                <a:latin typeface="Segoe UI Light" panose="020B0502040204020203" pitchFamily="34" charset="0"/>
                <a:cs typeface="Segoe UI Light" panose="020B0502040204020203" pitchFamily="34" charset="0"/>
              </a:rPr>
              <a:t>JPWG</a:t>
            </a:r>
            <a:r>
              <a:rPr lang="ja-JP" altLang="en-US" sz="2000" dirty="0">
                <a:latin typeface="Segoe UI Light" panose="020B0502040204020203" pitchFamily="34" charset="0"/>
                <a:cs typeface="Segoe UI Light" panose="020B0502040204020203" pitchFamily="34" charset="0"/>
              </a:rPr>
              <a:t>のアウトプット（リーフレット、</a:t>
            </a:r>
            <a:r>
              <a:rPr lang="en-US" altLang="ja-JP" sz="2000" dirty="0">
                <a:latin typeface="Segoe UI Light" panose="020B0502040204020203" pitchFamily="34" charset="0"/>
                <a:cs typeface="Segoe UI Light" panose="020B0502040204020203" pitchFamily="34" charset="0"/>
              </a:rPr>
              <a:t>SPDX</a:t>
            </a:r>
            <a:r>
              <a:rPr lang="ja-JP" altLang="en-US" sz="2000" dirty="0">
                <a:latin typeface="Segoe UI Light" panose="020B0502040204020203" pitchFamily="34" charset="0"/>
                <a:cs typeface="Segoe UI Light" panose="020B0502040204020203" pitchFamily="34" charset="0"/>
              </a:rPr>
              <a:t> </a:t>
            </a:r>
            <a:r>
              <a:rPr lang="en-US" altLang="ja-JP" sz="2000" dirty="0">
                <a:latin typeface="Segoe UI Light" panose="020B0502040204020203" pitchFamily="34" charset="0"/>
                <a:cs typeface="Segoe UI Light" panose="020B0502040204020203" pitchFamily="34" charset="0"/>
              </a:rPr>
              <a:t>Lite</a:t>
            </a:r>
            <a:r>
              <a:rPr lang="ja-JP" altLang="en-US" sz="2000" dirty="0">
                <a:latin typeface="Segoe UI Light" panose="020B0502040204020203" pitchFamily="34" charset="0"/>
                <a:cs typeface="Segoe UI Light" panose="020B0502040204020203" pitchFamily="34" charset="0"/>
              </a:rPr>
              <a:t>）をフル活用し、</a:t>
            </a:r>
            <a:endParaRPr lang="en-US" altLang="ja-JP" sz="2000" dirty="0">
              <a:latin typeface="Segoe UI Light" panose="020B0502040204020203" pitchFamily="34" charset="0"/>
              <a:cs typeface="Segoe UI Light" panose="020B0502040204020203" pitchFamily="34" charset="0"/>
            </a:endParaRPr>
          </a:p>
          <a:p>
            <a:r>
              <a:rPr lang="en-US" altLang="ja-JP" sz="2000" dirty="0">
                <a:latin typeface="Segoe UI Light" panose="020B0502040204020203" pitchFamily="34" charset="0"/>
                <a:cs typeface="Segoe UI Light" panose="020B0502040204020203" pitchFamily="34" charset="0"/>
              </a:rPr>
              <a:t>OpenChain</a:t>
            </a:r>
            <a:r>
              <a:rPr lang="ja-JP" altLang="en-US" sz="2000" dirty="0">
                <a:latin typeface="Segoe UI Light" panose="020B0502040204020203" pitchFamily="34" charset="0"/>
                <a:cs typeface="Segoe UI Light" panose="020B0502040204020203" pitchFamily="34" charset="0"/>
              </a:rPr>
              <a:t>の活動をアピール</a:t>
            </a:r>
          </a:p>
          <a:p>
            <a:pPr lvl="0">
              <a:lnSpc>
                <a:spcPct val="90000"/>
              </a:lnSpc>
              <a:spcBef>
                <a:spcPts val="1000"/>
              </a:spcBef>
              <a:defRPr/>
            </a:pPr>
            <a:endParaRPr lang="en-US" altLang="ja-JP" sz="2000" dirty="0">
              <a:solidFill>
                <a:sysClr val="windowText" lastClr="000000"/>
              </a:solidFill>
            </a:endParaRPr>
          </a:p>
        </p:txBody>
      </p:sp>
      <p:pic>
        <p:nvPicPr>
          <p:cNvPr id="11" name="図 10"/>
          <p:cNvPicPr>
            <a:picLocks noChangeAspect="1"/>
          </p:cNvPicPr>
          <p:nvPr/>
        </p:nvPicPr>
        <p:blipFill>
          <a:blip r:embed="rId4"/>
          <a:stretch>
            <a:fillRect/>
          </a:stretch>
        </p:blipFill>
        <p:spPr>
          <a:xfrm>
            <a:off x="1548528" y="4510864"/>
            <a:ext cx="7399259" cy="1630545"/>
          </a:xfrm>
          <a:prstGeom prst="rect">
            <a:avLst/>
          </a:prstGeom>
        </p:spPr>
      </p:pic>
      <p:pic>
        <p:nvPicPr>
          <p:cNvPr id="12" name="図 11"/>
          <p:cNvPicPr>
            <a:picLocks noChangeAspect="1"/>
          </p:cNvPicPr>
          <p:nvPr/>
        </p:nvPicPr>
        <p:blipFill>
          <a:blip r:embed="rId5"/>
          <a:stretch>
            <a:fillRect/>
          </a:stretch>
        </p:blipFill>
        <p:spPr>
          <a:xfrm>
            <a:off x="9562120" y="3830029"/>
            <a:ext cx="1719577" cy="2311380"/>
          </a:xfrm>
          <a:prstGeom prst="rect">
            <a:avLst/>
          </a:prstGeom>
        </p:spPr>
      </p:pic>
    </p:spTree>
    <p:extLst>
      <p:ext uri="{BB962C8B-B14F-4D97-AF65-F5344CB8AC3E}">
        <p14:creationId xmlns:p14="http://schemas.microsoft.com/office/powerpoint/2010/main" val="317577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18</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13" name="タイトル 1"/>
          <p:cNvSpPr txBox="1">
            <a:spLocks/>
          </p:cNvSpPr>
          <p:nvPr/>
        </p:nvSpPr>
        <p:spPr>
          <a:xfrm>
            <a:off x="334290" y="391252"/>
            <a:ext cx="11763527" cy="857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t>最近の成果②　</a:t>
            </a:r>
            <a:r>
              <a:rPr lang="en-US" altLang="ja-JP" sz="3600" dirty="0">
                <a:solidFill>
                  <a:prstClr val="black"/>
                </a:solidFill>
                <a:latin typeface="游ゴシック Light" panose="020F0302020204030204"/>
                <a:ea typeface="游ゴシック Light" panose="020B0300000000000000" pitchFamily="50" charset="-128"/>
              </a:rPr>
              <a:t>CES2020</a:t>
            </a:r>
            <a:r>
              <a:rPr lang="ja-JP" altLang="en-US" sz="3600" dirty="0" err="1">
                <a:solidFill>
                  <a:prstClr val="black"/>
                </a:solidFill>
                <a:latin typeface="游ゴシック Light" panose="020F0302020204030204"/>
                <a:ea typeface="游ゴシック Light" panose="020B0300000000000000" pitchFamily="50" charset="-128"/>
              </a:rPr>
              <a:t>への</a:t>
            </a:r>
            <a:r>
              <a:rPr lang="ja-JP" altLang="en-US" sz="3600" dirty="0">
                <a:solidFill>
                  <a:prstClr val="black"/>
                </a:solidFill>
                <a:latin typeface="游ゴシック Light" panose="020F0302020204030204"/>
                <a:ea typeface="游ゴシック Light" panose="020B0300000000000000" pitchFamily="50" charset="-128"/>
              </a:rPr>
              <a:t>出展</a:t>
            </a:r>
            <a:endParaRPr lang="ja-JP" altLang="en-US" sz="3600" dirty="0"/>
          </a:p>
        </p:txBody>
      </p:sp>
      <p:sp>
        <p:nvSpPr>
          <p:cNvPr id="14" name="テキスト ボックス 13"/>
          <p:cNvSpPr txBox="1"/>
          <p:nvPr/>
        </p:nvSpPr>
        <p:spPr>
          <a:xfrm>
            <a:off x="433233" y="1445714"/>
            <a:ext cx="6031512" cy="4462760"/>
          </a:xfrm>
          <a:prstGeom prst="rect">
            <a:avLst/>
          </a:prstGeom>
          <a:noFill/>
        </p:spPr>
        <p:txBody>
          <a:bodyPr wrap="square" rtlCol="0">
            <a:spAutoFit/>
          </a:bodyPr>
          <a:lstStyle/>
          <a:p>
            <a:r>
              <a:rPr lang="ja-JP" altLang="en-US" dirty="0">
                <a:latin typeface="Segoe UI Light" panose="020B0502040204020203" pitchFamily="34" charset="0"/>
                <a:cs typeface="Segoe UI Light" panose="020B0502040204020203" pitchFamily="34" charset="0"/>
              </a:rPr>
              <a:t>●成果</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リーフレット配布</a:t>
            </a:r>
            <a:r>
              <a:rPr lang="en-US" altLang="ja-JP" dirty="0">
                <a:latin typeface="Segoe UI Light" panose="020B0502040204020203" pitchFamily="34" charset="0"/>
                <a:cs typeface="Segoe UI Light" panose="020B0502040204020203" pitchFamily="34" charset="0"/>
              </a:rPr>
              <a:t>:</a:t>
            </a:r>
            <a:r>
              <a:rPr lang="en-US" altLang="ja-JP" sz="2800" dirty="0">
                <a:solidFill>
                  <a:srgbClr val="FF0000"/>
                </a:solidFill>
                <a:latin typeface="Segoe UI Light" panose="020B0502040204020203" pitchFamily="34" charset="0"/>
                <a:cs typeface="Segoe UI Light" panose="020B0502040204020203" pitchFamily="34" charset="0"/>
              </a:rPr>
              <a:t>1000</a:t>
            </a:r>
            <a:r>
              <a:rPr lang="ja-JP" altLang="en-US" dirty="0">
                <a:latin typeface="Segoe UI Light" panose="020B0502040204020203" pitchFamily="34" charset="0"/>
                <a:cs typeface="Segoe UI Light" panose="020B0502040204020203" pitchFamily="34" charset="0"/>
              </a:rPr>
              <a:t>部達成</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個別説明：</a:t>
            </a:r>
            <a:r>
              <a:rPr lang="en-US" altLang="ja-JP" sz="2800" dirty="0">
                <a:solidFill>
                  <a:srgbClr val="FF0000"/>
                </a:solidFill>
                <a:latin typeface="Segoe UI Light" panose="020B0502040204020203" pitchFamily="34" charset="0"/>
                <a:cs typeface="Segoe UI Light" panose="020B0502040204020203" pitchFamily="34" charset="0"/>
              </a:rPr>
              <a:t>200</a:t>
            </a:r>
            <a:r>
              <a:rPr lang="ja-JP" altLang="en-US" dirty="0">
                <a:latin typeface="Segoe UI Light" panose="020B0502040204020203" pitchFamily="34" charset="0"/>
                <a:cs typeface="Segoe UI Light" panose="020B0502040204020203" pitchFamily="34" charset="0"/>
              </a:rPr>
              <a:t>名以上</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名刺入手：</a:t>
            </a:r>
            <a:r>
              <a:rPr lang="en-US" altLang="ja-JP" sz="2800" dirty="0">
                <a:solidFill>
                  <a:srgbClr val="FF0000"/>
                </a:solidFill>
                <a:latin typeface="Segoe UI Light" panose="020B0502040204020203" pitchFamily="34" charset="0"/>
                <a:cs typeface="Segoe UI Light" panose="020B0502040204020203" pitchFamily="34" charset="0"/>
              </a:rPr>
              <a:t>42</a:t>
            </a:r>
            <a:r>
              <a:rPr lang="ja-JP" altLang="en-US" dirty="0">
                <a:latin typeface="Segoe UI Light" panose="020B0502040204020203" pitchFamily="34" charset="0"/>
                <a:cs typeface="Segoe UI Light" panose="020B0502040204020203" pitchFamily="34" charset="0"/>
              </a:rPr>
              <a:t>名⇒</a:t>
            </a:r>
            <a:r>
              <a:rPr lang="en-US" altLang="ja-JP" dirty="0">
                <a:latin typeface="Segoe UI Light" panose="020B0502040204020203" pitchFamily="34" charset="0"/>
                <a:cs typeface="Segoe UI Light" panose="020B0502040204020203" pitchFamily="34" charset="0"/>
              </a:rPr>
              <a:t>ML/WS</a:t>
            </a:r>
            <a:r>
              <a:rPr lang="ja-JP" altLang="en-US" dirty="0">
                <a:latin typeface="Segoe UI Light" panose="020B0502040204020203" pitchFamily="34" charset="0"/>
                <a:cs typeface="Segoe UI Light" panose="020B0502040204020203" pitchFamily="34" charset="0"/>
              </a:rPr>
              <a:t>へ誘導</a:t>
            </a:r>
            <a:endParaRPr lang="en-US" altLang="ja-JP" dirty="0">
              <a:latin typeface="Segoe UI Light" panose="020B0502040204020203" pitchFamily="34" charset="0"/>
              <a:cs typeface="Segoe UI Light" panose="020B0502040204020203" pitchFamily="34" charset="0"/>
            </a:endParaRPr>
          </a:p>
          <a:p>
            <a:r>
              <a:rPr lang="en-US" altLang="ja-JP" dirty="0">
                <a:latin typeface="Segoe UI Light" panose="020B0502040204020203" pitchFamily="34" charset="0"/>
                <a:cs typeface="Segoe UI Light" panose="020B0502040204020203" pitchFamily="34" charset="0"/>
              </a:rPr>
              <a:t>AGL</a:t>
            </a:r>
            <a:r>
              <a:rPr lang="ja-JP" altLang="en-US" dirty="0">
                <a:latin typeface="Segoe UI Light" panose="020B0502040204020203" pitchFamily="34" charset="0"/>
                <a:cs typeface="Segoe UI Light" panose="020B0502040204020203" pitchFamily="34" charset="0"/>
              </a:rPr>
              <a:t>企業への個別紹介</a:t>
            </a:r>
            <a:r>
              <a:rPr lang="en-US" altLang="ja-JP" dirty="0">
                <a:latin typeface="Segoe UI Light" panose="020B0502040204020203" pitchFamily="34" charset="0"/>
                <a:cs typeface="Segoe UI Light" panose="020B0502040204020203" pitchFamily="34" charset="0"/>
              </a:rPr>
              <a:t>:</a:t>
            </a:r>
            <a:r>
              <a:rPr lang="en-US" altLang="ja-JP" sz="2800" dirty="0">
                <a:solidFill>
                  <a:srgbClr val="FF0000"/>
                </a:solidFill>
                <a:latin typeface="Segoe UI Light" panose="020B0502040204020203" pitchFamily="34" charset="0"/>
                <a:cs typeface="Segoe UI Light" panose="020B0502040204020203" pitchFamily="34" charset="0"/>
              </a:rPr>
              <a:t>7</a:t>
            </a:r>
            <a:r>
              <a:rPr lang="ja-JP" altLang="en-US" dirty="0">
                <a:latin typeface="Segoe UI Light" panose="020B0502040204020203" pitchFamily="34" charset="0"/>
                <a:cs typeface="Segoe UI Light" panose="020B0502040204020203" pitchFamily="34" charset="0"/>
              </a:rPr>
              <a:t>社⇒</a:t>
            </a:r>
            <a:r>
              <a:rPr lang="en-US" altLang="ja-JP" dirty="0">
                <a:latin typeface="Segoe UI Light" panose="020B0502040204020203" pitchFamily="34" charset="0"/>
                <a:cs typeface="Segoe UI Light" panose="020B0502040204020203" pitchFamily="34" charset="0"/>
              </a:rPr>
              <a:t>WS</a:t>
            </a:r>
            <a:r>
              <a:rPr lang="ja-JP" altLang="en-US" dirty="0">
                <a:latin typeface="Segoe UI Light" panose="020B0502040204020203" pitchFamily="34" charset="0"/>
                <a:cs typeface="Segoe UI Light" panose="020B0502040204020203" pitchFamily="34" charset="0"/>
              </a:rPr>
              <a:t>へ誘導</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メディア取材：</a:t>
            </a:r>
            <a:r>
              <a:rPr lang="en-US" altLang="ja-JP" sz="2800" dirty="0">
                <a:solidFill>
                  <a:srgbClr val="FF0000"/>
                </a:solidFill>
                <a:latin typeface="Segoe UI Light" panose="020B0502040204020203" pitchFamily="34" charset="0"/>
                <a:cs typeface="Segoe UI Light" panose="020B0502040204020203" pitchFamily="34" charset="0"/>
              </a:rPr>
              <a:t>1</a:t>
            </a:r>
            <a:r>
              <a:rPr lang="ja-JP" altLang="en-US" dirty="0">
                <a:latin typeface="Segoe UI Light" panose="020B0502040204020203" pitchFamily="34" charset="0"/>
                <a:cs typeface="Segoe UI Light" panose="020B0502040204020203" pitchFamily="34" charset="0"/>
              </a:rPr>
              <a:t>社</a:t>
            </a:r>
            <a:endParaRPr lang="en-US" altLang="ja-JP" dirty="0">
              <a:latin typeface="Segoe UI Light" panose="020B0502040204020203" pitchFamily="34" charset="0"/>
              <a:cs typeface="Segoe UI Light" panose="020B0502040204020203" pitchFamily="34" charset="0"/>
            </a:endParaRPr>
          </a:p>
          <a:p>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●課題：</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継続性（成果大のため来年度もという声もあるが</a:t>
            </a:r>
            <a:r>
              <a:rPr lang="en-US" altLang="ja-JP" dirty="0">
                <a:latin typeface="Segoe UI Light" panose="020B0502040204020203" pitchFamily="34" charset="0"/>
                <a:cs typeface="Segoe UI Light" panose="020B0502040204020203" pitchFamily="34" charset="0"/>
              </a:rPr>
              <a:t>…</a:t>
            </a:r>
            <a:r>
              <a:rPr lang="ja-JP" altLang="en-US" dirty="0">
                <a:latin typeface="Segoe UI Light" panose="020B0502040204020203" pitchFamily="34" charset="0"/>
                <a:cs typeface="Segoe UI Light" panose="020B0502040204020203" pitchFamily="34" charset="0"/>
              </a:rPr>
              <a:t>）</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国際性（</a:t>
            </a:r>
            <a:r>
              <a:rPr lang="en-US" altLang="ja-JP" dirty="0">
                <a:latin typeface="Segoe UI Light" panose="020B0502040204020203" pitchFamily="34" charset="0"/>
                <a:cs typeface="Segoe UI Light" panose="020B0502040204020203" pitchFamily="34" charset="0"/>
              </a:rPr>
              <a:t>AGL</a:t>
            </a:r>
            <a:r>
              <a:rPr lang="ja-JP" altLang="en-US" dirty="0">
                <a:latin typeface="Segoe UI Light" panose="020B0502040204020203" pitchFamily="34" charset="0"/>
                <a:cs typeface="Segoe UI Light" panose="020B0502040204020203" pitchFamily="34" charset="0"/>
              </a:rPr>
              <a:t>ブース自体が日本寄りだが）</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コンテンツ（</a:t>
            </a:r>
            <a:r>
              <a:rPr lang="en-US" altLang="ja-JP" dirty="0">
                <a:latin typeface="Segoe UI Light" panose="020B0502040204020203" pitchFamily="34" charset="0"/>
                <a:cs typeface="Segoe UI Light" panose="020B0502040204020203" pitchFamily="34" charset="0"/>
              </a:rPr>
              <a:t>Demo</a:t>
            </a:r>
            <a:r>
              <a:rPr lang="ja-JP" altLang="en-US" dirty="0">
                <a:latin typeface="Segoe UI Light" panose="020B0502040204020203" pitchFamily="34" charset="0"/>
                <a:cs typeface="Segoe UI Light" panose="020B0502040204020203" pitchFamily="34" charset="0"/>
              </a:rPr>
              <a:t>はちょっとマニアック、</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　　　　　　</a:t>
            </a:r>
            <a:r>
              <a:rPr lang="en-US" altLang="ja-JP" dirty="0">
                <a:latin typeface="Segoe UI Light" panose="020B0502040204020203" pitchFamily="34" charset="0"/>
                <a:cs typeface="Segoe UI Light" panose="020B0502040204020203" pitchFamily="34" charset="0"/>
              </a:rPr>
              <a:t>ML</a:t>
            </a:r>
            <a:r>
              <a:rPr lang="ja-JP" altLang="en-US" dirty="0">
                <a:latin typeface="Segoe UI Light" panose="020B0502040204020203" pitchFamily="34" charset="0"/>
                <a:cs typeface="Segoe UI Light" panose="020B0502040204020203" pitchFamily="34" charset="0"/>
              </a:rPr>
              <a:t>等への誘導をよりスムーズにする</a:t>
            </a:r>
            <a:endParaRPr lang="en-US" altLang="ja-JP" dirty="0">
              <a:latin typeface="Segoe UI Light" panose="020B0502040204020203" pitchFamily="34" charset="0"/>
              <a:cs typeface="Segoe UI Light" panose="020B0502040204020203" pitchFamily="34" charset="0"/>
            </a:endParaRPr>
          </a:p>
          <a:p>
            <a:r>
              <a:rPr lang="ja-JP" altLang="en-US" dirty="0">
                <a:latin typeface="Segoe UI Light" panose="020B0502040204020203" pitchFamily="34" charset="0"/>
                <a:cs typeface="Segoe UI Light" panose="020B0502040204020203" pitchFamily="34" charset="0"/>
              </a:rPr>
              <a:t>　　　　　　ツール要）</a:t>
            </a:r>
            <a:endParaRPr lang="en-US" altLang="ja-JP" dirty="0">
              <a:latin typeface="Segoe UI Light" panose="020B0502040204020203" pitchFamily="34" charset="0"/>
              <a:cs typeface="Segoe UI Light" panose="020B0502040204020203" pitchFamily="34" charset="0"/>
            </a:endParaRPr>
          </a:p>
        </p:txBody>
      </p:sp>
      <p:pic>
        <p:nvPicPr>
          <p:cNvPr id="2" name="図 1"/>
          <p:cNvPicPr>
            <a:picLocks noChangeAspect="1"/>
          </p:cNvPicPr>
          <p:nvPr/>
        </p:nvPicPr>
        <p:blipFill>
          <a:blip r:embed="rId3"/>
          <a:stretch>
            <a:fillRect/>
          </a:stretch>
        </p:blipFill>
        <p:spPr>
          <a:xfrm>
            <a:off x="6530628" y="1640288"/>
            <a:ext cx="4933333" cy="4428571"/>
          </a:xfrm>
          <a:prstGeom prst="rect">
            <a:avLst/>
          </a:prstGeom>
        </p:spPr>
      </p:pic>
    </p:spTree>
    <p:extLst>
      <p:ext uri="{BB962C8B-B14F-4D97-AF65-F5344CB8AC3E}">
        <p14:creationId xmlns:p14="http://schemas.microsoft.com/office/powerpoint/2010/main" val="16469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016798" y="1101289"/>
            <a:ext cx="11081019" cy="1877437"/>
          </a:xfrm>
          <a:prstGeom prst="rect">
            <a:avLst/>
          </a:prstGeom>
        </p:spPr>
        <p:txBody>
          <a:bodyPr wrap="square">
            <a:spAutoFit/>
          </a:bodyPr>
          <a:lstStyle/>
          <a:p>
            <a:endParaRPr lang="en-US" altLang="ja-JP" sz="2000" dirty="0">
              <a:latin typeface="+mn-ea"/>
            </a:endParaRPr>
          </a:p>
          <a:p>
            <a:r>
              <a:rPr lang="en-US" altLang="ja-JP" sz="2400" dirty="0">
                <a:latin typeface="+mn-ea"/>
              </a:rPr>
              <a:t>-</a:t>
            </a:r>
            <a:r>
              <a:rPr lang="ja-JP" altLang="en-US" sz="2400" dirty="0">
                <a:latin typeface="+mn-ea"/>
              </a:rPr>
              <a:t>社内で</a:t>
            </a:r>
            <a:r>
              <a:rPr lang="en-US" altLang="ja-JP" sz="2400" dirty="0">
                <a:latin typeface="+mn-ea"/>
              </a:rPr>
              <a:t>OSS</a:t>
            </a:r>
            <a:r>
              <a:rPr lang="ja-JP" altLang="en-US" sz="2400" dirty="0">
                <a:latin typeface="+mn-ea"/>
              </a:rPr>
              <a:t>コンプラの仕事に正式にリソーセスが割かれていない</a:t>
            </a:r>
            <a:endParaRPr lang="en-US" altLang="ja-JP" sz="2400" dirty="0">
              <a:latin typeface="+mn-ea"/>
            </a:endParaRPr>
          </a:p>
          <a:p>
            <a:r>
              <a:rPr lang="en-US" altLang="ja-JP" sz="2400" dirty="0">
                <a:latin typeface="+mn-ea"/>
              </a:rPr>
              <a:t>-</a:t>
            </a:r>
            <a:r>
              <a:rPr lang="ja-JP" altLang="en-US" sz="2400" dirty="0">
                <a:latin typeface="+mn-ea"/>
              </a:rPr>
              <a:t>ツールを導入したいがどの部署が費用負担すべきか綱引きになる</a:t>
            </a:r>
            <a:endParaRPr lang="en-US" altLang="ja-JP" sz="2400" dirty="0">
              <a:latin typeface="+mn-ea"/>
            </a:endParaRPr>
          </a:p>
          <a:p>
            <a:r>
              <a:rPr lang="en-US" altLang="ja-JP" sz="2400" dirty="0">
                <a:latin typeface="+mn-ea"/>
              </a:rPr>
              <a:t>-OSS</a:t>
            </a:r>
            <a:r>
              <a:rPr lang="ja-JP" altLang="en-US" sz="2400" dirty="0">
                <a:latin typeface="+mn-ea"/>
              </a:rPr>
              <a:t>コンプラのことを相談できる弁護士がわからない</a:t>
            </a:r>
            <a:endParaRPr lang="en-US" altLang="ja-JP" sz="2400" dirty="0">
              <a:latin typeface="+mn-ea"/>
            </a:endParaRPr>
          </a:p>
          <a:p>
            <a:r>
              <a:rPr lang="en-US" altLang="ja-JP" sz="2400" dirty="0">
                <a:latin typeface="+mn-ea"/>
              </a:rPr>
              <a:t>-</a:t>
            </a:r>
            <a:r>
              <a:rPr lang="ja-JP" altLang="en-US" sz="2400" dirty="0">
                <a:latin typeface="+mn-ea"/>
              </a:rPr>
              <a:t>遠方での</a:t>
            </a:r>
            <a:r>
              <a:rPr lang="en-US" altLang="ja-JP" sz="2400" dirty="0">
                <a:latin typeface="+mn-ea"/>
              </a:rPr>
              <a:t>Open Chain</a:t>
            </a:r>
            <a:r>
              <a:rPr lang="ja-JP" altLang="en-US" sz="2400" dirty="0">
                <a:latin typeface="+mn-ea"/>
              </a:rPr>
              <a:t>の会合に出ようとしても出張費が出ない</a:t>
            </a:r>
            <a:endParaRPr lang="en-US" altLang="ja-JP" sz="2400" dirty="0">
              <a:latin typeface="+mn-ea"/>
            </a:endParaRPr>
          </a:p>
        </p:txBody>
      </p:sp>
      <p:sp>
        <p:nvSpPr>
          <p:cNvPr id="9" name="タイトル 1"/>
          <p:cNvSpPr txBox="1">
            <a:spLocks/>
          </p:cNvSpPr>
          <p:nvPr/>
        </p:nvSpPr>
        <p:spPr>
          <a:xfrm>
            <a:off x="334290" y="391252"/>
            <a:ext cx="11763527" cy="857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t>参加者募集！</a:t>
            </a:r>
          </a:p>
        </p:txBody>
      </p:sp>
      <p:sp>
        <p:nvSpPr>
          <p:cNvPr id="10"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19</a:t>
            </a:r>
            <a:endParaRPr kumimoji="1" lang="ja-JP" altLang="en-US" sz="1800" dirty="0">
              <a:solidFill>
                <a:schemeClr val="tx1"/>
              </a:solidFill>
            </a:endParaRPr>
          </a:p>
        </p:txBody>
      </p:sp>
      <p:pic>
        <p:nvPicPr>
          <p:cNvPr id="11"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12"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13" name="右矢印 12"/>
          <p:cNvSpPr/>
          <p:nvPr/>
        </p:nvSpPr>
        <p:spPr>
          <a:xfrm>
            <a:off x="1497728" y="3125939"/>
            <a:ext cx="573437" cy="79041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5"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2071165" y="3360026"/>
            <a:ext cx="11540418" cy="4555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endParaRPr lang="en-US" altLang="ja-JP" sz="3200" dirty="0">
              <a:solidFill>
                <a:srgbClr val="484848"/>
              </a:solidFill>
              <a:latin typeface="Segoe UI Light" panose="020B0502040204020203" pitchFamily="34" charset="0"/>
              <a:ea typeface="+mj-ea"/>
              <a:cs typeface="Segoe UI Light" panose="020B0502040204020203" pitchFamily="34" charset="0"/>
            </a:endParaRPr>
          </a:p>
        </p:txBody>
      </p:sp>
      <p:sp>
        <p:nvSpPr>
          <p:cNvPr id="16"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2071165" y="3166588"/>
            <a:ext cx="9258096" cy="13688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ja-JP" altLang="en-US" sz="3200" dirty="0">
                <a:solidFill>
                  <a:srgbClr val="484848"/>
                </a:solidFill>
                <a:latin typeface="Segoe UI Light" panose="020B0502040204020203" pitchFamily="34" charset="0"/>
                <a:ea typeface="+mj-ea"/>
                <a:cs typeface="Segoe UI Light" panose="020B0502040204020203" pitchFamily="34" charset="0"/>
              </a:rPr>
              <a:t>こんな方はぜひプロモ</a:t>
            </a:r>
            <a:r>
              <a:rPr lang="en-US" altLang="ja-JP" sz="3200" dirty="0">
                <a:solidFill>
                  <a:srgbClr val="484848"/>
                </a:solidFill>
                <a:latin typeface="Segoe UI Light" panose="020B0502040204020203" pitchFamily="34" charset="0"/>
                <a:ea typeface="+mj-ea"/>
                <a:cs typeface="Segoe UI Light" panose="020B0502040204020203" pitchFamily="34" charset="0"/>
              </a:rPr>
              <a:t>SGW</a:t>
            </a:r>
            <a:r>
              <a:rPr lang="ja-JP" altLang="en-US" sz="3200" dirty="0">
                <a:solidFill>
                  <a:srgbClr val="484848"/>
                </a:solidFill>
                <a:latin typeface="Segoe UI Light" panose="020B0502040204020203" pitchFamily="34" charset="0"/>
                <a:ea typeface="+mj-ea"/>
                <a:cs typeface="Segoe UI Light" panose="020B0502040204020203" pitchFamily="34" charset="0"/>
              </a:rPr>
              <a:t>へご相談ください！</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a:p>
            <a:pPr marL="119062" indent="0">
              <a:buClr>
                <a:schemeClr val="accent5">
                  <a:lumMod val="75000"/>
                </a:schemeClr>
              </a:buClr>
              <a:buNone/>
            </a:pPr>
            <a:r>
              <a:rPr lang="ja-JP" altLang="en-US" sz="3200" dirty="0">
                <a:solidFill>
                  <a:srgbClr val="484848"/>
                </a:solidFill>
                <a:latin typeface="Segoe UI Light" panose="020B0502040204020203" pitchFamily="34" charset="0"/>
                <a:ea typeface="+mj-ea"/>
                <a:cs typeface="Segoe UI Light" panose="020B0502040204020203" pitchFamily="34" charset="0"/>
              </a:rPr>
              <a:t>コミュニティ活動の入門にも最適です！</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a:p>
            <a:pPr marL="119062" indent="0">
              <a:buClr>
                <a:schemeClr val="accent5">
                  <a:lumMod val="75000"/>
                </a:schemeClr>
              </a:buClr>
              <a:buNone/>
            </a:pPr>
            <a:r>
              <a:rPr lang="en-US" altLang="ja-JP" sz="3200" dirty="0">
                <a:solidFill>
                  <a:srgbClr val="484848"/>
                </a:solidFill>
                <a:latin typeface="Segoe UI Light" panose="020B0502040204020203" pitchFamily="34" charset="0"/>
                <a:ea typeface="+mj-ea"/>
                <a:cs typeface="Segoe UI Light" panose="020B0502040204020203" pitchFamily="34" charset="0"/>
              </a:rPr>
              <a:t>JWG</a:t>
            </a:r>
            <a:r>
              <a:rPr lang="ja-JP" altLang="en-US" sz="3200" dirty="0">
                <a:solidFill>
                  <a:srgbClr val="484848"/>
                </a:solidFill>
                <a:latin typeface="Segoe UI Light" panose="020B0502040204020203" pitchFamily="34" charset="0"/>
                <a:ea typeface="+mj-ea"/>
                <a:cs typeface="Segoe UI Light" panose="020B0502040204020203" pitchFamily="34" charset="0"/>
              </a:rPr>
              <a:t>の</a:t>
            </a:r>
            <a:r>
              <a:rPr lang="en-US" altLang="ja-JP" sz="3200" dirty="0">
                <a:solidFill>
                  <a:srgbClr val="484848"/>
                </a:solidFill>
                <a:latin typeface="Segoe UI Light" panose="020B0502040204020203" pitchFamily="34" charset="0"/>
                <a:ea typeface="+mj-ea"/>
                <a:cs typeface="Segoe UI Light" panose="020B0502040204020203" pitchFamily="34" charset="0"/>
              </a:rPr>
              <a:t>GIT</a:t>
            </a:r>
            <a:r>
              <a:rPr lang="ja-JP" altLang="en-US" sz="3200" dirty="0">
                <a:solidFill>
                  <a:srgbClr val="484848"/>
                </a:solidFill>
                <a:latin typeface="Segoe UI Light" panose="020B0502040204020203" pitchFamily="34" charset="0"/>
                <a:ea typeface="+mj-ea"/>
                <a:cs typeface="Segoe UI Light" panose="020B0502040204020203" pitchFamily="34" charset="0"/>
              </a:rPr>
              <a:t>の管理に興味がある方もご参加ください</a:t>
            </a:r>
            <a:endParaRPr lang="en-US" altLang="ja-JP" sz="3200" dirty="0">
              <a:solidFill>
                <a:srgbClr val="484848"/>
              </a:solidFill>
              <a:latin typeface="Segoe UI Light" panose="020B0502040204020203" pitchFamily="34" charset="0"/>
              <a:ea typeface="+mj-ea"/>
              <a:cs typeface="Segoe UI Light" panose="020B0502040204020203" pitchFamily="34" charset="0"/>
            </a:endParaRPr>
          </a:p>
        </p:txBody>
      </p:sp>
      <p:sp>
        <p:nvSpPr>
          <p:cNvPr id="17" name="正方形/長方形 16"/>
          <p:cNvSpPr/>
          <p:nvPr/>
        </p:nvSpPr>
        <p:spPr>
          <a:xfrm>
            <a:off x="504855" y="5075669"/>
            <a:ext cx="11257758" cy="774571"/>
          </a:xfrm>
          <a:prstGeom prst="rect">
            <a:avLst/>
          </a:prstGeom>
        </p:spPr>
        <p:txBody>
          <a:bodyPr wrap="square">
            <a:spAutoFit/>
          </a:bodyPr>
          <a:lstStyle/>
          <a:p>
            <a:pPr lvl="0">
              <a:lnSpc>
                <a:spcPct val="90000"/>
              </a:lnSpc>
              <a:spcBef>
                <a:spcPts val="1000"/>
              </a:spcBef>
              <a:defRPr/>
            </a:pPr>
            <a:r>
              <a:rPr lang="ja-JP" altLang="en-US" sz="2000" b="1" dirty="0">
                <a:solidFill>
                  <a:srgbClr val="FF0000"/>
                </a:solidFill>
              </a:rPr>
              <a:t>参加方法：</a:t>
            </a:r>
            <a:r>
              <a:rPr lang="en-US" altLang="ja-JP" sz="2000" b="1" dirty="0">
                <a:solidFill>
                  <a:srgbClr val="FF0000"/>
                </a:solidFill>
              </a:rPr>
              <a:t>JWG</a:t>
            </a:r>
            <a:r>
              <a:rPr lang="ja-JP" altLang="en-US" sz="2000" b="1" dirty="0">
                <a:solidFill>
                  <a:srgbClr val="FF0000"/>
                </a:solidFill>
              </a:rPr>
              <a:t>の</a:t>
            </a:r>
            <a:r>
              <a:rPr lang="en-US" altLang="ja-JP" sz="2000" b="1" dirty="0">
                <a:solidFill>
                  <a:srgbClr val="FF0000"/>
                </a:solidFill>
              </a:rPr>
              <a:t>ML</a:t>
            </a:r>
            <a:r>
              <a:rPr lang="ja-JP" altLang="en-US" sz="2000" b="1" dirty="0" err="1">
                <a:solidFill>
                  <a:srgbClr val="FF0000"/>
                </a:solidFill>
              </a:rPr>
              <a:t>に登</a:t>
            </a:r>
            <a:r>
              <a:rPr lang="ja-JP" altLang="en-US" sz="2000" b="1" dirty="0">
                <a:solidFill>
                  <a:srgbClr val="FF0000"/>
                </a:solidFill>
              </a:rPr>
              <a:t>録し、</a:t>
            </a:r>
            <a:r>
              <a:rPr lang="en-US" altLang="ja-JP" sz="2000" b="1" dirty="0">
                <a:solidFill>
                  <a:srgbClr val="FF0000"/>
                </a:solidFill>
              </a:rPr>
              <a:t>MTG</a:t>
            </a:r>
            <a:r>
              <a:rPr lang="ja-JP" altLang="en-US" sz="2000" b="1" dirty="0">
                <a:solidFill>
                  <a:srgbClr val="FF0000"/>
                </a:solidFill>
              </a:rPr>
              <a:t>の案内があった際に参加表明ください。</a:t>
            </a:r>
            <a:endParaRPr lang="en-US" altLang="ja-JP" sz="2000" b="1" dirty="0">
              <a:solidFill>
                <a:srgbClr val="FF0000"/>
              </a:solidFill>
            </a:endParaRPr>
          </a:p>
          <a:p>
            <a:pPr lvl="0">
              <a:lnSpc>
                <a:spcPct val="90000"/>
              </a:lnSpc>
              <a:spcBef>
                <a:spcPts val="1000"/>
              </a:spcBef>
              <a:defRPr/>
            </a:pPr>
            <a:r>
              <a:rPr lang="ja-JP" altLang="en-US" sz="2000" b="1" dirty="0">
                <a:solidFill>
                  <a:srgbClr val="FF0000"/>
                </a:solidFill>
              </a:rPr>
              <a:t>　　　　　遠藤（</a:t>
            </a:r>
            <a:r>
              <a:rPr lang="en-US" altLang="ja-JP" sz="2000" b="1" dirty="0">
                <a:solidFill>
                  <a:srgbClr val="FF0000"/>
                </a:solidFill>
                <a:hlinkClick r:id="rId3"/>
              </a:rPr>
              <a:t>http://linkedin.com/in/masato-endo-279026159</a:t>
            </a:r>
            <a:r>
              <a:rPr lang="ja-JP" altLang="en-US" sz="2000" b="1" dirty="0">
                <a:solidFill>
                  <a:srgbClr val="FF0000"/>
                </a:solidFill>
              </a:rPr>
              <a:t>）に直接連絡でも</a:t>
            </a:r>
            <a:r>
              <a:rPr lang="en-US" altLang="ja-JP" sz="2000" b="1" dirty="0">
                <a:solidFill>
                  <a:srgbClr val="FF0000"/>
                </a:solidFill>
              </a:rPr>
              <a:t>OK</a:t>
            </a:r>
            <a:r>
              <a:rPr lang="ja-JP" altLang="en-US" sz="2000" b="1" dirty="0">
                <a:solidFill>
                  <a:srgbClr val="FF0000"/>
                </a:solidFill>
              </a:rPr>
              <a:t>です。</a:t>
            </a:r>
            <a:endParaRPr lang="en-US" altLang="ja-JP" sz="2000" b="1" dirty="0">
              <a:solidFill>
                <a:srgbClr val="FF0000"/>
              </a:solidFill>
            </a:endParaRPr>
          </a:p>
        </p:txBody>
      </p:sp>
    </p:spTree>
    <p:extLst>
      <p:ext uri="{BB962C8B-B14F-4D97-AF65-F5344CB8AC3E}">
        <p14:creationId xmlns:p14="http://schemas.microsoft.com/office/powerpoint/2010/main" val="408698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6722" y="0"/>
            <a:ext cx="10515600" cy="1325563"/>
          </a:xfrm>
        </p:spPr>
        <p:txBody>
          <a:bodyPr>
            <a:normAutofit/>
          </a:bodyPr>
          <a:lstStyle/>
          <a:p>
            <a:r>
              <a:rPr kumimoji="1" lang="ja-JP" altLang="en-US" sz="4000" dirty="0"/>
              <a:t>本日のアジェンダ</a:t>
            </a:r>
          </a:p>
        </p:txBody>
      </p:sp>
      <p:sp>
        <p:nvSpPr>
          <p:cNvPr id="3" name="コンテンツ プレースホルダー 2"/>
          <p:cNvSpPr>
            <a:spLocks noGrp="1"/>
          </p:cNvSpPr>
          <p:nvPr>
            <p:ph idx="1"/>
          </p:nvPr>
        </p:nvSpPr>
        <p:spPr>
          <a:xfrm>
            <a:off x="838200" y="1641383"/>
            <a:ext cx="10515600" cy="4351338"/>
          </a:xfrm>
        </p:spPr>
        <p:txBody>
          <a:bodyPr>
            <a:normAutofit/>
          </a:bodyPr>
          <a:lstStyle/>
          <a:p>
            <a:pPr marL="0" indent="0">
              <a:buNone/>
            </a:pPr>
            <a:r>
              <a:rPr kumimoji="1" lang="ja-JP" altLang="en-US" sz="3600" dirty="0">
                <a:latin typeface="+mj-ea"/>
                <a:ea typeface="+mj-ea"/>
                <a:cs typeface="Segoe UI Light" panose="020B0502040204020203" pitchFamily="34" charset="0"/>
              </a:rPr>
              <a:t>●</a:t>
            </a:r>
            <a:r>
              <a:rPr kumimoji="1" lang="en-US" altLang="ja-JP" sz="3600" dirty="0">
                <a:latin typeface="+mj-ea"/>
                <a:ea typeface="+mj-ea"/>
                <a:cs typeface="Segoe UI Light" panose="020B0502040204020203" pitchFamily="34" charset="0"/>
              </a:rPr>
              <a:t>OpenChain</a:t>
            </a:r>
            <a:r>
              <a:rPr kumimoji="1" lang="ja-JP" altLang="en-US" sz="3600" dirty="0">
                <a:latin typeface="+mj-ea"/>
                <a:ea typeface="+mj-ea"/>
                <a:cs typeface="Segoe UI Light" panose="020B0502040204020203" pitchFamily="34" charset="0"/>
              </a:rPr>
              <a:t>プロジェクトの紹介</a:t>
            </a:r>
            <a:endParaRPr kumimoji="1" lang="en-US" altLang="ja-JP" sz="3600" dirty="0">
              <a:latin typeface="+mj-ea"/>
              <a:ea typeface="+mj-ea"/>
              <a:cs typeface="Segoe UI Light" panose="020B0502040204020203" pitchFamily="34" charset="0"/>
            </a:endParaRPr>
          </a:p>
          <a:p>
            <a:pPr marL="0" indent="0">
              <a:buNone/>
            </a:pPr>
            <a:endParaRPr lang="en-US" altLang="ja-JP" sz="3600" dirty="0">
              <a:latin typeface="+mj-ea"/>
              <a:ea typeface="+mj-ea"/>
              <a:cs typeface="Segoe UI Light" panose="020B0502040204020203" pitchFamily="34" charset="0"/>
            </a:endParaRPr>
          </a:p>
          <a:p>
            <a:pPr marL="0" indent="0">
              <a:buNone/>
            </a:pPr>
            <a:r>
              <a:rPr kumimoji="1" lang="ja-JP" altLang="en-US" sz="3600" dirty="0">
                <a:latin typeface="+mj-ea"/>
                <a:ea typeface="+mj-ea"/>
                <a:cs typeface="Segoe UI Light" panose="020B0502040204020203" pitchFamily="34" charset="0"/>
              </a:rPr>
              <a:t>●</a:t>
            </a:r>
            <a:r>
              <a:rPr lang="en-US" altLang="ja-JP" sz="3600" dirty="0">
                <a:latin typeface="+mj-ea"/>
                <a:ea typeface="+mj-ea"/>
                <a:cs typeface="Segoe UI Light" panose="020B0502040204020203" pitchFamily="34" charset="0"/>
              </a:rPr>
              <a:t>OpenChain Japan WG</a:t>
            </a:r>
            <a:r>
              <a:rPr lang="ja-JP" altLang="en-US" sz="3600" dirty="0">
                <a:latin typeface="+mj-ea"/>
                <a:ea typeface="+mj-ea"/>
                <a:cs typeface="Segoe UI Light" panose="020B0502040204020203" pitchFamily="34" charset="0"/>
              </a:rPr>
              <a:t>の紹介</a:t>
            </a:r>
            <a:endParaRPr lang="en-US" altLang="ja-JP" sz="3600" dirty="0">
              <a:latin typeface="+mj-ea"/>
              <a:ea typeface="+mj-ea"/>
              <a:cs typeface="Segoe UI Light" panose="020B0502040204020203" pitchFamily="34" charset="0"/>
            </a:endParaRPr>
          </a:p>
          <a:p>
            <a:pPr marL="0" indent="0">
              <a:buNone/>
            </a:pPr>
            <a:endParaRPr kumimoji="1" lang="en-US" altLang="ja-JP" sz="3600" dirty="0">
              <a:latin typeface="+mj-ea"/>
              <a:ea typeface="+mj-ea"/>
              <a:cs typeface="Segoe UI Light" panose="020B0502040204020203" pitchFamily="34" charset="0"/>
            </a:endParaRPr>
          </a:p>
          <a:p>
            <a:pPr marL="0" indent="0">
              <a:buNone/>
            </a:pPr>
            <a:r>
              <a:rPr lang="ja-JP" altLang="en-US" sz="3600" dirty="0">
                <a:latin typeface="+mj-ea"/>
                <a:cs typeface="Segoe UI Light" panose="020B0502040204020203" pitchFamily="34" charset="0"/>
              </a:rPr>
              <a:t>●</a:t>
            </a:r>
            <a:r>
              <a:rPr lang="en-US" altLang="ja-JP" sz="3600" dirty="0">
                <a:latin typeface="+mj-ea"/>
                <a:cs typeface="Segoe UI Light" panose="020B0502040204020203" pitchFamily="34" charset="0"/>
              </a:rPr>
              <a:t>Promotion</a:t>
            </a:r>
            <a:r>
              <a:rPr lang="ja-JP" altLang="en-US" sz="3600" dirty="0">
                <a:latin typeface="+mj-ea"/>
                <a:cs typeface="Segoe UI Light" panose="020B0502040204020203" pitchFamily="34" charset="0"/>
              </a:rPr>
              <a:t> </a:t>
            </a:r>
            <a:r>
              <a:rPr lang="en-US" altLang="ja-JP" sz="3600" dirty="0">
                <a:latin typeface="+mj-ea"/>
                <a:cs typeface="Segoe UI Light" panose="020B0502040204020203" pitchFamily="34" charset="0"/>
              </a:rPr>
              <a:t>SWG</a:t>
            </a:r>
            <a:r>
              <a:rPr lang="ja-JP" altLang="en-US" sz="3600" dirty="0">
                <a:latin typeface="+mj-ea"/>
                <a:cs typeface="Segoe UI Light" panose="020B0502040204020203" pitchFamily="34" charset="0"/>
              </a:rPr>
              <a:t>の紹介</a:t>
            </a:r>
            <a:endParaRPr kumimoji="1" lang="ja-JP" altLang="en-US" sz="3600" dirty="0">
              <a:latin typeface="+mj-ea"/>
              <a:ea typeface="+mj-ea"/>
              <a:cs typeface="Segoe UI Light" panose="020B0502040204020203" pitchFamily="34" charset="0"/>
            </a:endParaRPr>
          </a:p>
        </p:txBody>
      </p:sp>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2</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Tree>
    <p:extLst>
      <p:ext uri="{BB962C8B-B14F-4D97-AF65-F5344CB8AC3E}">
        <p14:creationId xmlns:p14="http://schemas.microsoft.com/office/powerpoint/2010/main" val="79391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6722" y="12059"/>
            <a:ext cx="10515600" cy="1325563"/>
          </a:xfrm>
        </p:spPr>
        <p:txBody>
          <a:bodyPr>
            <a:normAutofit/>
          </a:bodyPr>
          <a:lstStyle/>
          <a:p>
            <a:r>
              <a:rPr kumimoji="1" lang="en-US" altLang="ja-JP" sz="4000" dirty="0"/>
              <a:t>OpenChain</a:t>
            </a:r>
            <a:r>
              <a:rPr kumimoji="1" lang="ja-JP" altLang="en-US" sz="4000" dirty="0"/>
              <a:t>プロジェクト</a:t>
            </a:r>
          </a:p>
        </p:txBody>
      </p:sp>
      <p:sp>
        <p:nvSpPr>
          <p:cNvPr id="4"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3</a:t>
            </a:r>
            <a:endParaRPr kumimoji="1" lang="ja-JP" altLang="en-US" sz="1800" dirty="0">
              <a:solidFill>
                <a:schemeClr val="tx1"/>
              </a:solidFill>
            </a:endParaRPr>
          </a:p>
        </p:txBody>
      </p:sp>
      <p:pic>
        <p:nvPicPr>
          <p:cNvPr id="5"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838200" y="1143293"/>
            <a:ext cx="11515075" cy="954107"/>
          </a:xfrm>
          <a:prstGeom prst="rect">
            <a:avLst/>
          </a:prstGeom>
          <a:noFill/>
        </p:spPr>
        <p:txBody>
          <a:bodyPr wrap="square" rtlCol="0">
            <a:spAutoFit/>
          </a:bodyPr>
          <a:lstStyle/>
          <a:p>
            <a:r>
              <a:rPr kumimoji="1" lang="en-US" altLang="ja-JP" sz="2800" dirty="0">
                <a:latin typeface="Segoe UI Light" panose="020B0502040204020203" pitchFamily="34" charset="0"/>
                <a:cs typeface="Segoe UI Light" panose="020B0502040204020203" pitchFamily="34" charset="0"/>
              </a:rPr>
              <a:t>OpenChain Project</a:t>
            </a:r>
            <a:r>
              <a:rPr kumimoji="1" lang="ja-JP" altLang="en-US" sz="2800" dirty="0">
                <a:latin typeface="Segoe UI Light" panose="020B0502040204020203" pitchFamily="34" charset="0"/>
                <a:cs typeface="Segoe UI Light" panose="020B0502040204020203" pitchFamily="34" charset="0"/>
              </a:rPr>
              <a:t>は</a:t>
            </a:r>
            <a:r>
              <a:rPr kumimoji="1" lang="en-US" altLang="ja-JP" sz="2800" dirty="0">
                <a:latin typeface="Segoe UI Light" panose="020B0502040204020203" pitchFamily="34" charset="0"/>
                <a:cs typeface="Segoe UI Light" panose="020B0502040204020203" pitchFamily="34" charset="0"/>
              </a:rPr>
              <a:t>OSS</a:t>
            </a:r>
            <a:r>
              <a:rPr lang="ja-JP" altLang="en-US" sz="2800" dirty="0">
                <a:latin typeface="Segoe UI Light" panose="020B0502040204020203" pitchFamily="34" charset="0"/>
                <a:cs typeface="Segoe UI Light" panose="020B0502040204020203" pitchFamily="34" charset="0"/>
              </a:rPr>
              <a:t>ライセンスコンプライアンスの</a:t>
            </a:r>
            <a:endParaRPr lang="en-US" altLang="ja-JP" sz="2800" dirty="0">
              <a:latin typeface="Segoe UI Light" panose="020B0502040204020203" pitchFamily="34" charset="0"/>
              <a:cs typeface="Segoe UI Light" panose="020B0502040204020203" pitchFamily="34" charset="0"/>
            </a:endParaRPr>
          </a:p>
          <a:p>
            <a:r>
              <a:rPr kumimoji="1" lang="ja-JP" altLang="en-US" sz="2800" dirty="0">
                <a:latin typeface="Segoe UI Light" panose="020B0502040204020203" pitchFamily="34" charset="0"/>
                <a:cs typeface="Segoe UI Light" panose="020B0502040204020203" pitchFamily="34" charset="0"/>
              </a:rPr>
              <a:t>世界標準の策定・普及を目指す</a:t>
            </a:r>
            <a:r>
              <a:rPr kumimoji="1" lang="en-US" altLang="ja-JP" sz="2800" dirty="0">
                <a:latin typeface="Segoe UI Light" panose="020B0502040204020203" pitchFamily="34" charset="0"/>
                <a:cs typeface="Segoe UI Light" panose="020B0502040204020203" pitchFamily="34" charset="0"/>
              </a:rPr>
              <a:t>Linux Foundation</a:t>
            </a:r>
            <a:r>
              <a:rPr kumimoji="1" lang="ja-JP" altLang="en-US" sz="2800" dirty="0">
                <a:latin typeface="Segoe UI Light" panose="020B0502040204020203" pitchFamily="34" charset="0"/>
                <a:cs typeface="Segoe UI Light" panose="020B0502040204020203" pitchFamily="34" charset="0"/>
              </a:rPr>
              <a:t>のプロジェクト</a:t>
            </a:r>
            <a:endParaRPr kumimoji="1" lang="en-US" altLang="ja-JP" sz="2800" dirty="0">
              <a:latin typeface="Segoe UI Light" panose="020B0502040204020203" pitchFamily="34" charset="0"/>
              <a:cs typeface="Segoe UI Light" panose="020B0502040204020203" pitchFamily="34" charset="0"/>
            </a:endParaRPr>
          </a:p>
        </p:txBody>
      </p:sp>
      <p:pic>
        <p:nvPicPr>
          <p:cNvPr id="7" name="図 6"/>
          <p:cNvPicPr>
            <a:picLocks noChangeAspect="1"/>
          </p:cNvPicPr>
          <p:nvPr/>
        </p:nvPicPr>
        <p:blipFill>
          <a:blip r:embed="rId3"/>
          <a:stretch>
            <a:fillRect/>
          </a:stretch>
        </p:blipFill>
        <p:spPr>
          <a:xfrm>
            <a:off x="902878" y="2288840"/>
            <a:ext cx="6409524" cy="2733333"/>
          </a:xfrm>
          <a:prstGeom prst="rect">
            <a:avLst/>
          </a:prstGeom>
        </p:spPr>
      </p:pic>
      <p:pic>
        <p:nvPicPr>
          <p:cNvPr id="8" name="図 7"/>
          <p:cNvPicPr>
            <a:picLocks noChangeAspect="1"/>
          </p:cNvPicPr>
          <p:nvPr/>
        </p:nvPicPr>
        <p:blipFill>
          <a:blip r:embed="rId4"/>
          <a:stretch>
            <a:fillRect/>
          </a:stretch>
        </p:blipFill>
        <p:spPr>
          <a:xfrm>
            <a:off x="4708852" y="3784078"/>
            <a:ext cx="6419048" cy="2476190"/>
          </a:xfrm>
          <a:prstGeom prst="rect">
            <a:avLst/>
          </a:prstGeom>
        </p:spPr>
      </p:pic>
      <p:sp>
        <p:nvSpPr>
          <p:cNvPr id="9" name="角丸四角形 8"/>
          <p:cNvSpPr/>
          <p:nvPr/>
        </p:nvSpPr>
        <p:spPr>
          <a:xfrm>
            <a:off x="3030582" y="2376957"/>
            <a:ext cx="358140" cy="167640"/>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10" name="角丸四角形 9"/>
          <p:cNvSpPr/>
          <p:nvPr/>
        </p:nvSpPr>
        <p:spPr>
          <a:xfrm>
            <a:off x="9488532" y="4628667"/>
            <a:ext cx="1152525" cy="704850"/>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1" name="直線矢印コネクタ 10"/>
          <p:cNvCxnSpPr>
            <a:stCxn id="9" idx="3"/>
          </p:cNvCxnSpPr>
          <p:nvPr/>
        </p:nvCxnSpPr>
        <p:spPr>
          <a:xfrm>
            <a:off x="3388722" y="2460777"/>
            <a:ext cx="6080760" cy="2386965"/>
          </a:xfrm>
          <a:prstGeom prst="straightConnector1">
            <a:avLst/>
          </a:prstGeom>
          <a:ln w="38100">
            <a:solidFill>
              <a:srgbClr val="FF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7381169" y="3397683"/>
            <a:ext cx="3746731" cy="338554"/>
          </a:xfrm>
          <a:prstGeom prst="rect">
            <a:avLst/>
          </a:prstGeom>
        </p:spPr>
        <p:txBody>
          <a:bodyPr wrap="none">
            <a:spAutoFit/>
          </a:bodyPr>
          <a:lstStyle/>
          <a:p>
            <a:r>
              <a:rPr lang="en-US" altLang="ja-JP" sz="1600" dirty="0">
                <a:latin typeface="Segoe UI Light" panose="020B0502040204020203" pitchFamily="34" charset="0"/>
                <a:cs typeface="Segoe UI Light" panose="020B0502040204020203" pitchFamily="34" charset="0"/>
                <a:hlinkClick r:id="rId5"/>
              </a:rPr>
              <a:t>https://www.linuxfoundation.org/projects/</a:t>
            </a:r>
            <a:endParaRPr lang="ja-JP" altLang="en-US" sz="1600" dirty="0">
              <a:latin typeface="Segoe UI Light" panose="020B0502040204020203" pitchFamily="34" charset="0"/>
              <a:cs typeface="Segoe UI Light" panose="020B0502040204020203" pitchFamily="34" charset="0"/>
            </a:endParaRPr>
          </a:p>
        </p:txBody>
      </p:sp>
      <p:sp>
        <p:nvSpPr>
          <p:cNvPr id="13"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Tree>
    <p:extLst>
      <p:ext uri="{BB962C8B-B14F-4D97-AF65-F5344CB8AC3E}">
        <p14:creationId xmlns:p14="http://schemas.microsoft.com/office/powerpoint/2010/main" val="140279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80304" y="154545"/>
            <a:ext cx="12011696" cy="707886"/>
          </a:xfrm>
          <a:prstGeom prst="rect">
            <a:avLst/>
          </a:prstGeom>
          <a:noFill/>
        </p:spPr>
        <p:txBody>
          <a:bodyPr wrap="square" rtlCol="0">
            <a:spAutoFit/>
          </a:bodyPr>
          <a:lstStyle/>
          <a:p>
            <a:r>
              <a:rPr lang="ja-JP" altLang="en-US" sz="4000" dirty="0">
                <a:latin typeface="+mj-ea"/>
                <a:ea typeface="+mj-ea"/>
                <a:cs typeface="Segoe UI Light" panose="020B0502040204020203" pitchFamily="34" charset="0"/>
              </a:rPr>
              <a:t>サプライチェーンにおける</a:t>
            </a:r>
            <a:r>
              <a:rPr lang="en-US" altLang="ja-JP" sz="4000" dirty="0">
                <a:latin typeface="+mj-ea"/>
                <a:ea typeface="+mj-ea"/>
                <a:cs typeface="Segoe UI Light" panose="020B0502040204020203" pitchFamily="34" charset="0"/>
              </a:rPr>
              <a:t>OSS</a:t>
            </a:r>
            <a:r>
              <a:rPr lang="ja-JP" altLang="en-US" sz="4000" dirty="0">
                <a:latin typeface="+mj-ea"/>
                <a:ea typeface="+mj-ea"/>
                <a:cs typeface="Segoe UI Light" panose="020B0502040204020203" pitchFamily="34" charset="0"/>
              </a:rPr>
              <a:t>のライセンスリスク</a:t>
            </a:r>
          </a:p>
        </p:txBody>
      </p:sp>
      <p:sp>
        <p:nvSpPr>
          <p:cNvPr id="6" name="テキスト ボックス 5"/>
          <p:cNvSpPr txBox="1"/>
          <p:nvPr/>
        </p:nvSpPr>
        <p:spPr>
          <a:xfrm>
            <a:off x="278921" y="995689"/>
            <a:ext cx="11515075" cy="1384995"/>
          </a:xfrm>
          <a:prstGeom prst="rect">
            <a:avLst/>
          </a:prstGeom>
          <a:noFill/>
        </p:spPr>
        <p:txBody>
          <a:bodyPr wrap="square" rtlCol="0">
            <a:spAutoFit/>
          </a:bodyPr>
          <a:lstStyle/>
          <a:p>
            <a:r>
              <a:rPr lang="ja-JP" altLang="en-US" sz="2800" dirty="0">
                <a:latin typeface="Segoe UI Light" panose="020B0502040204020203" pitchFamily="34" charset="0"/>
                <a:cs typeface="Segoe UI Light" panose="020B0502040204020203" pitchFamily="34" charset="0"/>
              </a:rPr>
              <a:t>・</a:t>
            </a:r>
            <a:r>
              <a:rPr lang="en-US" altLang="ja-JP" sz="2800" dirty="0">
                <a:latin typeface="Segoe UI Light" panose="020B0502040204020203" pitchFamily="34" charset="0"/>
                <a:cs typeface="Segoe UI Light" panose="020B0502040204020203" pitchFamily="34" charset="0"/>
              </a:rPr>
              <a:t>OSS</a:t>
            </a:r>
            <a:r>
              <a:rPr lang="ja-JP" altLang="en-US" sz="2800" dirty="0">
                <a:latin typeface="Segoe UI Light" panose="020B0502040204020203" pitchFamily="34" charset="0"/>
                <a:cs typeface="Segoe UI Light" panose="020B0502040204020203" pitchFamily="34" charset="0"/>
              </a:rPr>
              <a:t>が紛れ込み、未知の著作権リスクに直面する可能性有</a:t>
            </a:r>
          </a:p>
          <a:p>
            <a:r>
              <a:rPr lang="ja-JP" altLang="en-US" sz="2800" dirty="0">
                <a:latin typeface="Segoe UI Light" panose="020B0502040204020203" pitchFamily="34" charset="0"/>
                <a:cs typeface="Segoe UI Light" panose="020B0502040204020203" pitchFamily="34" charset="0"/>
              </a:rPr>
              <a:t>・各社の管理体制にバラツキがあるとサプライチェーン全体が脆弱に</a:t>
            </a:r>
          </a:p>
          <a:p>
            <a:r>
              <a:rPr lang="ja-JP" altLang="en-US" sz="2800" dirty="0">
                <a:latin typeface="Segoe UI Light" panose="020B0502040204020203" pitchFamily="34" charset="0"/>
                <a:cs typeface="Segoe UI Light" panose="020B0502040204020203" pitchFamily="34" charset="0"/>
              </a:rPr>
              <a:t>・各社のガバナンスと</a:t>
            </a:r>
            <a:r>
              <a:rPr lang="en-US" altLang="ja-JP" sz="2800" dirty="0">
                <a:latin typeface="Segoe UI Light" panose="020B0502040204020203" pitchFamily="34" charset="0"/>
                <a:cs typeface="Segoe UI Light" panose="020B0502040204020203" pitchFamily="34" charset="0"/>
              </a:rPr>
              <a:t>SC</a:t>
            </a:r>
            <a:r>
              <a:rPr lang="ja-JP" altLang="en-US" sz="2800" dirty="0">
                <a:latin typeface="Segoe UI Light" panose="020B0502040204020203" pitchFamily="34" charset="0"/>
                <a:cs typeface="Segoe UI Light" panose="020B0502040204020203" pitchFamily="34" charset="0"/>
              </a:rPr>
              <a:t>内でのトレーサビリティ確保が大きな課題に</a:t>
            </a:r>
          </a:p>
        </p:txBody>
      </p:sp>
      <p:sp>
        <p:nvSpPr>
          <p:cNvPr id="7" name="角丸四角形 6"/>
          <p:cNvSpPr/>
          <p:nvPr/>
        </p:nvSpPr>
        <p:spPr>
          <a:xfrm>
            <a:off x="2462118" y="3774783"/>
            <a:ext cx="1656184" cy="79208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Tier 2</a:t>
            </a:r>
            <a:endParaRPr kumimoji="0" lang="ja-JP" altLang="en-US"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8" name="角丸四角形 7"/>
          <p:cNvSpPr/>
          <p:nvPr/>
        </p:nvSpPr>
        <p:spPr>
          <a:xfrm>
            <a:off x="5384215" y="3774783"/>
            <a:ext cx="1656184" cy="79208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Tier 1</a:t>
            </a:r>
            <a:endParaRPr kumimoji="0" lang="ja-JP" altLang="en-US"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9" name="縦巻き 8"/>
          <p:cNvSpPr/>
          <p:nvPr/>
        </p:nvSpPr>
        <p:spPr>
          <a:xfrm>
            <a:off x="4016063" y="2842993"/>
            <a:ext cx="1520512" cy="890705"/>
          </a:xfrm>
          <a:prstGeom prst="verticalScroll">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Software</a:t>
            </a:r>
            <a:endParaRPr kumimoji="0" lang="en-US" altLang="ja-JP"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0" name="角丸四角形 9"/>
          <p:cNvSpPr/>
          <p:nvPr/>
        </p:nvSpPr>
        <p:spPr>
          <a:xfrm>
            <a:off x="4420633" y="3419057"/>
            <a:ext cx="755902" cy="216024"/>
          </a:xfrm>
          <a:prstGeom prst="roundRect">
            <a:avLst/>
          </a:prstGeom>
          <a:noFill/>
          <a:ln w="25400" cap="flat" cmpd="sng" algn="ctr">
            <a:solidFill>
              <a:srgbClr val="4F81BD">
                <a:shade val="50000"/>
              </a:srgbClr>
            </a:solidFill>
            <a:prstDash val="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OSS</a:t>
            </a:r>
            <a:endPar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1" name="右矢印 10"/>
          <p:cNvSpPr/>
          <p:nvPr/>
        </p:nvSpPr>
        <p:spPr>
          <a:xfrm>
            <a:off x="4151341" y="3928511"/>
            <a:ext cx="1232873"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2" name="右矢印 11"/>
          <p:cNvSpPr/>
          <p:nvPr/>
        </p:nvSpPr>
        <p:spPr>
          <a:xfrm>
            <a:off x="7053967" y="3941087"/>
            <a:ext cx="119335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3" name="角丸四角形 12"/>
          <p:cNvSpPr/>
          <p:nvPr/>
        </p:nvSpPr>
        <p:spPr>
          <a:xfrm>
            <a:off x="8228376" y="3774783"/>
            <a:ext cx="1656184" cy="79208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OEM</a:t>
            </a:r>
            <a:endParaRPr kumimoji="0" lang="ja-JP" altLang="en-US" sz="32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4" name="円形吹き出し 13"/>
          <p:cNvSpPr/>
          <p:nvPr/>
        </p:nvSpPr>
        <p:spPr>
          <a:xfrm>
            <a:off x="1566168" y="2740952"/>
            <a:ext cx="2449895" cy="894130"/>
          </a:xfrm>
          <a:prstGeom prst="wedgeEllipseCallout">
            <a:avLst>
              <a:gd name="adj1" fmla="val 73906"/>
              <a:gd name="adj2" fmla="val 37096"/>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lvl="0" algn="ctr" defTabSz="914400">
              <a:defRPr/>
            </a:pPr>
            <a:r>
              <a:rPr kumimoji="0" lang="ja-JP" altLang="en-US" sz="14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スニペットなどで未知の</a:t>
            </a:r>
            <a:r>
              <a:rPr kumimoji="0" lang="en-US" altLang="ja-JP" sz="14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OSS</a:t>
            </a:r>
            <a:r>
              <a:rPr kumimoji="0" lang="ja-JP" altLang="en-US" sz="14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が混入するリスク有</a:t>
            </a:r>
            <a:endParaRPr kumimoji="0" lang="en-US" altLang="ja-JP" sz="14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15" name="円形吹き出し 14"/>
          <p:cNvSpPr/>
          <p:nvPr/>
        </p:nvSpPr>
        <p:spPr>
          <a:xfrm>
            <a:off x="1747009" y="4611720"/>
            <a:ext cx="2071927" cy="1023118"/>
          </a:xfrm>
          <a:prstGeom prst="wedgeEllipseCallout">
            <a:avLst>
              <a:gd name="adj1" fmla="val 36802"/>
              <a:gd name="adj2" fmla="val -71124"/>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OSS</a:t>
            </a: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をどのように</a:t>
            </a:r>
            <a:endPar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管理して良いか</a:t>
            </a:r>
            <a:endParaRPr kumimoji="0" lang="en-US" altLang="ja-JP" sz="16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わからない</a:t>
            </a:r>
          </a:p>
        </p:txBody>
      </p:sp>
      <p:sp>
        <p:nvSpPr>
          <p:cNvPr id="16" name="円形吹き出し 15"/>
          <p:cNvSpPr/>
          <p:nvPr/>
        </p:nvSpPr>
        <p:spPr>
          <a:xfrm>
            <a:off x="8177432" y="4740708"/>
            <a:ext cx="2364293" cy="894130"/>
          </a:xfrm>
          <a:prstGeom prst="wedgeEllipseCallout">
            <a:avLst>
              <a:gd name="adj1" fmla="val -33129"/>
              <a:gd name="adj2" fmla="val -91032"/>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全てのサプライヤに</a:t>
            </a:r>
            <a:endPar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教育することは困難</a:t>
            </a:r>
          </a:p>
        </p:txBody>
      </p:sp>
      <p:sp>
        <p:nvSpPr>
          <p:cNvPr id="17" name="円形吹き出し 16"/>
          <p:cNvSpPr/>
          <p:nvPr/>
        </p:nvSpPr>
        <p:spPr>
          <a:xfrm>
            <a:off x="5032519" y="4611720"/>
            <a:ext cx="2007880" cy="997403"/>
          </a:xfrm>
          <a:prstGeom prst="wedgeEllipseCallout">
            <a:avLst>
              <a:gd name="adj1" fmla="val 18815"/>
              <a:gd name="adj2" fmla="val -78639"/>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教育資料を</a:t>
            </a:r>
            <a:endPar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アップデートするのが大変</a:t>
            </a:r>
            <a:endPar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8" name="円形吹き出し 17"/>
          <p:cNvSpPr/>
          <p:nvPr/>
        </p:nvSpPr>
        <p:spPr>
          <a:xfrm>
            <a:off x="8084359" y="2751665"/>
            <a:ext cx="2316365" cy="1023118"/>
          </a:xfrm>
          <a:prstGeom prst="wedgeEllipseCallout">
            <a:avLst>
              <a:gd name="adj1" fmla="val -37518"/>
              <a:gd name="adj2" fmla="val 63614"/>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製品にどんな</a:t>
            </a:r>
            <a:endPar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kern="0" noProof="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OSS</a:t>
            </a:r>
            <a:r>
              <a:rPr kumimoji="0" lang="ja-JP" altLang="en-US" sz="1600" kern="0" noProof="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が含まれてるか</a:t>
            </a:r>
            <a:endParaRPr kumimoji="0" lang="en-US" altLang="ja-JP" sz="1600" kern="0" noProof="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i="0" u="none" strike="noStrike" kern="0" cap="none" spc="0" normalizeH="0" baseline="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わからない</a:t>
            </a:r>
            <a:endPar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19" name="縦巻き 18"/>
          <p:cNvSpPr/>
          <p:nvPr/>
        </p:nvSpPr>
        <p:spPr>
          <a:xfrm>
            <a:off x="6649951" y="2842993"/>
            <a:ext cx="1520512" cy="890705"/>
          </a:xfrm>
          <a:prstGeom prst="verticalScroll">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rPr>
              <a:t>Software</a:t>
            </a:r>
            <a:endParaRPr kumimoji="0" lang="en-US" altLang="ja-JP"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20" name="角丸四角形 19"/>
          <p:cNvSpPr/>
          <p:nvPr/>
        </p:nvSpPr>
        <p:spPr>
          <a:xfrm>
            <a:off x="7054521" y="3419057"/>
            <a:ext cx="755902" cy="216024"/>
          </a:xfrm>
          <a:prstGeom prst="roundRect">
            <a:avLst/>
          </a:prstGeom>
          <a:noFill/>
          <a:ln w="25400" cap="flat" cmpd="sng" algn="ctr">
            <a:solidFill>
              <a:srgbClr val="4F81BD">
                <a:shade val="50000"/>
              </a:srgbClr>
            </a:solidFill>
            <a:prstDash val="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rPr>
              <a:t>OSS</a:t>
            </a:r>
            <a:endParaRPr kumimoji="0" lang="ja-JP" altLang="en-US" sz="1600" i="0" u="none" strike="noStrike" kern="0" cap="none" spc="0" normalizeH="0" baseline="0" noProof="0" dirty="0">
              <a:ln>
                <a:noFill/>
              </a:ln>
              <a:solidFill>
                <a:prstClr val="black"/>
              </a:solidFill>
              <a:effectLst/>
              <a:uLnTx/>
              <a:uFillTx/>
              <a:latin typeface="Segoe UI Light" panose="020B0502040204020203" pitchFamily="34" charset="0"/>
              <a:ea typeface="Meiryo UI" panose="020B0604030504040204" pitchFamily="50" charset="-128"/>
              <a:cs typeface="Meiryo UI" panose="020B0604030504040204" pitchFamily="50" charset="-128"/>
            </a:endParaRPr>
          </a:p>
        </p:txBody>
      </p:sp>
      <p:sp>
        <p:nvSpPr>
          <p:cNvPr id="21"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4</a:t>
            </a:r>
            <a:endParaRPr kumimoji="1" lang="ja-JP" altLang="en-US" sz="1800" dirty="0">
              <a:solidFill>
                <a:schemeClr val="tx1"/>
              </a:solidFill>
            </a:endParaRPr>
          </a:p>
        </p:txBody>
      </p:sp>
      <p:pic>
        <p:nvPicPr>
          <p:cNvPr id="22"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23"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Tree>
    <p:extLst>
      <p:ext uri="{BB962C8B-B14F-4D97-AF65-F5344CB8AC3E}">
        <p14:creationId xmlns:p14="http://schemas.microsoft.com/office/powerpoint/2010/main" val="389622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215148" y="-8309"/>
            <a:ext cx="10515600" cy="1325563"/>
          </a:xfrm>
        </p:spPr>
        <p:txBody>
          <a:bodyPr>
            <a:normAutofit/>
          </a:bodyPr>
          <a:lstStyle/>
          <a:p>
            <a:r>
              <a:rPr kumimoji="1" lang="ja-JP" altLang="en-US" sz="4000" dirty="0"/>
              <a:t>プロジェクト</a:t>
            </a:r>
            <a:r>
              <a:rPr lang="ja-JP" altLang="en-US" sz="4000" dirty="0"/>
              <a:t>の目的</a:t>
            </a:r>
            <a:endParaRPr kumimoji="1" lang="ja-JP" altLang="en-US" sz="4000" dirty="0"/>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5</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コンテンツ プレースホルダー 2"/>
          <p:cNvSpPr>
            <a:spLocks noGrp="1"/>
          </p:cNvSpPr>
          <p:nvPr>
            <p:ph idx="1"/>
          </p:nvPr>
        </p:nvSpPr>
        <p:spPr>
          <a:xfrm>
            <a:off x="215148" y="1432581"/>
            <a:ext cx="5683628" cy="4311182"/>
          </a:xfrm>
        </p:spPr>
        <p:txBody>
          <a:bodyPr>
            <a:noAutofit/>
          </a:bodyPr>
          <a:lstStyle/>
          <a:p>
            <a:pPr marL="0" indent="0">
              <a:buNone/>
            </a:pPr>
            <a:r>
              <a:rPr lang="ja-JP" altLang="en-US" dirty="0">
                <a:latin typeface="Segoe UI Light" panose="020B0502040204020203" pitchFamily="34" charset="0"/>
                <a:ea typeface="+mj-ea"/>
                <a:cs typeface="Segoe UI Light" panose="020B0502040204020203" pitchFamily="34" charset="0"/>
              </a:rPr>
              <a:t>・役割</a:t>
            </a:r>
            <a:r>
              <a:rPr lang="en-US" altLang="ja-JP" dirty="0">
                <a:latin typeface="Segoe UI Light" panose="020B0502040204020203" pitchFamily="34" charset="0"/>
                <a:ea typeface="+mj-ea"/>
                <a:cs typeface="Segoe UI Light" panose="020B0502040204020203" pitchFamily="34" charset="0"/>
              </a:rPr>
              <a:t>(mission):</a:t>
            </a:r>
          </a:p>
          <a:p>
            <a:pPr marL="0" indent="0">
              <a:buNone/>
            </a:pPr>
            <a:r>
              <a:rPr lang="en-US" altLang="ja-JP" dirty="0">
                <a:latin typeface="Segoe UI Light" panose="020B0502040204020203" pitchFamily="34" charset="0"/>
                <a:ea typeface="+mj-ea"/>
                <a:cs typeface="Segoe UI Light" panose="020B0502040204020203" pitchFamily="34" charset="0"/>
              </a:rPr>
              <a:t>OSS</a:t>
            </a:r>
            <a:r>
              <a:rPr lang="ja-JP" altLang="en-US" dirty="0">
                <a:latin typeface="Segoe UI Light" panose="020B0502040204020203" pitchFamily="34" charset="0"/>
                <a:ea typeface="+mj-ea"/>
                <a:cs typeface="Segoe UI Light" panose="020B0502040204020203" pitchFamily="34" charset="0"/>
              </a:rPr>
              <a:t>を含むソフトウェアを相互に取り交わす組織間における信頼構築に至る基準を提供する</a:t>
            </a:r>
            <a:endParaRPr lang="en-US" altLang="ja-JP" dirty="0">
              <a:latin typeface="Segoe UI Light" panose="020B0502040204020203" pitchFamily="34" charset="0"/>
              <a:ea typeface="+mj-ea"/>
              <a:cs typeface="Segoe UI Light" panose="020B0502040204020203" pitchFamily="34" charset="0"/>
            </a:endParaRPr>
          </a:p>
          <a:p>
            <a:pPr marL="0" indent="0">
              <a:buNone/>
            </a:pPr>
            <a:endParaRPr lang="ja-JP" altLang="en-US" dirty="0">
              <a:latin typeface="Segoe UI Light" panose="020B0502040204020203" pitchFamily="34" charset="0"/>
              <a:ea typeface="+mj-ea"/>
              <a:cs typeface="Segoe UI Light" panose="020B0502040204020203" pitchFamily="34" charset="0"/>
            </a:endParaRPr>
          </a:p>
          <a:p>
            <a:pPr marL="0" indent="0">
              <a:buNone/>
            </a:pPr>
            <a:r>
              <a:rPr lang="ja-JP" altLang="en-US" dirty="0">
                <a:latin typeface="Segoe UI Light" panose="020B0502040204020203" pitchFamily="34" charset="0"/>
                <a:ea typeface="+mj-ea"/>
                <a:cs typeface="Segoe UI Light" panose="020B0502040204020203" pitchFamily="34" charset="0"/>
              </a:rPr>
              <a:t>・目的</a:t>
            </a:r>
            <a:r>
              <a:rPr lang="en-US" altLang="ja-JP" dirty="0">
                <a:latin typeface="Segoe UI Light" panose="020B0502040204020203" pitchFamily="34" charset="0"/>
                <a:ea typeface="+mj-ea"/>
                <a:cs typeface="Segoe UI Light" panose="020B0502040204020203" pitchFamily="34" charset="0"/>
              </a:rPr>
              <a:t>(vision):</a:t>
            </a:r>
          </a:p>
          <a:p>
            <a:pPr marL="0" indent="0">
              <a:buNone/>
            </a:pPr>
            <a:r>
              <a:rPr lang="en-US" altLang="ja-JP" dirty="0">
                <a:latin typeface="Segoe UI Light" panose="020B0502040204020203" pitchFamily="34" charset="0"/>
                <a:ea typeface="+mj-ea"/>
                <a:cs typeface="Segoe UI Light" panose="020B0502040204020203" pitchFamily="34" charset="0"/>
              </a:rPr>
              <a:t>OSS</a:t>
            </a:r>
            <a:r>
              <a:rPr lang="ja-JP" altLang="en-US" dirty="0">
                <a:latin typeface="Segoe UI Light" panose="020B0502040204020203" pitchFamily="34" charset="0"/>
                <a:ea typeface="+mj-ea"/>
                <a:cs typeface="Segoe UI Light" panose="020B0502040204020203" pitchFamily="34" charset="0"/>
              </a:rPr>
              <a:t>のやり取りが、信頼できる形式整合したコンプライアンス情報とともに行われる、サプライチェーンの実現</a:t>
            </a:r>
          </a:p>
        </p:txBody>
      </p:sp>
      <p:pic>
        <p:nvPicPr>
          <p:cNvPr id="9" name="図 8"/>
          <p:cNvPicPr>
            <a:picLocks noChangeAspect="1"/>
          </p:cNvPicPr>
          <p:nvPr/>
        </p:nvPicPr>
        <p:blipFill>
          <a:blip r:embed="rId3"/>
          <a:stretch>
            <a:fillRect/>
          </a:stretch>
        </p:blipFill>
        <p:spPr>
          <a:xfrm>
            <a:off x="6073536" y="2342938"/>
            <a:ext cx="6024282" cy="2659368"/>
          </a:xfrm>
          <a:prstGeom prst="rect">
            <a:avLst/>
          </a:prstGeom>
        </p:spPr>
      </p:pic>
      <p:sp>
        <p:nvSpPr>
          <p:cNvPr id="10"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Tree>
    <p:extLst>
      <p:ext uri="{BB962C8B-B14F-4D97-AF65-F5344CB8AC3E}">
        <p14:creationId xmlns:p14="http://schemas.microsoft.com/office/powerpoint/2010/main" val="284645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6</a:t>
            </a:r>
            <a:endParaRPr kumimoji="1" lang="ja-JP" altLang="en-US" sz="1800" dirty="0">
              <a:solidFill>
                <a:schemeClr val="tx1"/>
              </a:solidFill>
            </a:endParaRPr>
          </a:p>
        </p:txBody>
      </p:sp>
      <p:pic>
        <p:nvPicPr>
          <p:cNvPr id="7"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10" name="テキスト ボックス 9"/>
          <p:cNvSpPr txBox="1"/>
          <p:nvPr/>
        </p:nvSpPr>
        <p:spPr>
          <a:xfrm>
            <a:off x="180303" y="154545"/>
            <a:ext cx="8432473" cy="707886"/>
          </a:xfrm>
          <a:prstGeom prst="rect">
            <a:avLst/>
          </a:prstGeom>
          <a:noFill/>
        </p:spPr>
        <p:txBody>
          <a:bodyPr wrap="square" rtlCol="0">
            <a:spAutoFit/>
          </a:bodyPr>
          <a:lstStyle/>
          <a:p>
            <a:r>
              <a:rPr kumimoji="1" lang="en-US" altLang="ja-JP" sz="4000" dirty="0">
                <a:latin typeface="Segoe UI Light" panose="020B0502040204020203" pitchFamily="34" charset="0"/>
                <a:cs typeface="Segoe UI Light" panose="020B0502040204020203" pitchFamily="34" charset="0"/>
              </a:rPr>
              <a:t>OpenChain Project</a:t>
            </a:r>
            <a:r>
              <a:rPr kumimoji="1" lang="ja-JP" altLang="en-US" sz="4000" dirty="0">
                <a:latin typeface="Segoe UI Light" panose="020B0502040204020203" pitchFamily="34" charset="0"/>
                <a:cs typeface="Segoe UI Light" panose="020B0502040204020203" pitchFamily="34" charset="0"/>
              </a:rPr>
              <a:t>の</a:t>
            </a:r>
            <a:r>
              <a:rPr lang="en-US" altLang="ja-JP" sz="4000" dirty="0">
                <a:latin typeface="Segoe UI Light" panose="020B0502040204020203" pitchFamily="34" charset="0"/>
                <a:cs typeface="Segoe UI Light" panose="020B0502040204020203" pitchFamily="34" charset="0"/>
              </a:rPr>
              <a:t>3</a:t>
            </a:r>
            <a:r>
              <a:rPr lang="ja-JP" altLang="en-US" sz="4000" dirty="0">
                <a:latin typeface="Segoe UI Light" panose="020B0502040204020203" pitchFamily="34" charset="0"/>
                <a:cs typeface="Segoe UI Light" panose="020B0502040204020203" pitchFamily="34" charset="0"/>
              </a:rPr>
              <a:t>本柱</a:t>
            </a:r>
            <a:endParaRPr kumimoji="1" lang="ja-JP" altLang="en-US" sz="4000" dirty="0">
              <a:latin typeface="Segoe UI Light" panose="020B0502040204020203" pitchFamily="34" charset="0"/>
              <a:cs typeface="Segoe UI Light" panose="020B0502040204020203" pitchFamily="34" charset="0"/>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423" y="2532045"/>
            <a:ext cx="5281280" cy="1751487"/>
          </a:xfrm>
          <a:prstGeom prst="rect">
            <a:avLst/>
          </a:prstGeom>
        </p:spPr>
      </p:pic>
      <p:pic>
        <p:nvPicPr>
          <p:cNvPr id="12" name="図 11"/>
          <p:cNvPicPr>
            <a:picLocks noChangeAspect="1"/>
          </p:cNvPicPr>
          <p:nvPr/>
        </p:nvPicPr>
        <p:blipFill>
          <a:blip r:embed="rId4"/>
          <a:stretch>
            <a:fillRect/>
          </a:stretch>
        </p:blipFill>
        <p:spPr>
          <a:xfrm>
            <a:off x="6365960" y="979590"/>
            <a:ext cx="5136207" cy="1503492"/>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406" y="4283532"/>
            <a:ext cx="3266136" cy="1883472"/>
          </a:xfrm>
          <a:prstGeom prst="rect">
            <a:avLst/>
          </a:prstGeom>
        </p:spPr>
      </p:pic>
      <p:sp>
        <p:nvSpPr>
          <p:cNvPr id="14" name="テキスト ボックス 13"/>
          <p:cNvSpPr txBox="1"/>
          <p:nvPr/>
        </p:nvSpPr>
        <p:spPr>
          <a:xfrm>
            <a:off x="345769" y="997206"/>
            <a:ext cx="5608320" cy="1015663"/>
          </a:xfrm>
          <a:prstGeom prst="rect">
            <a:avLst/>
          </a:prstGeom>
          <a:noFill/>
        </p:spPr>
        <p:txBody>
          <a:bodyPr wrap="square" rtlCol="0">
            <a:spAutoFit/>
          </a:bodyPr>
          <a:lstStyle/>
          <a:p>
            <a:r>
              <a:rPr lang="ja-JP" altLang="en-US" sz="2000" dirty="0">
                <a:latin typeface="Segoe UI Light" panose="020B0502040204020203" pitchFamily="34" charset="0"/>
                <a:cs typeface="Segoe UI Light" panose="020B0502040204020203" pitchFamily="34" charset="0"/>
              </a:rPr>
              <a:t>①仕様</a:t>
            </a:r>
            <a:r>
              <a:rPr lang="en-US" altLang="ja-JP" sz="2000" dirty="0">
                <a:latin typeface="Segoe UI Light" panose="020B0502040204020203" pitchFamily="34" charset="0"/>
                <a:cs typeface="Segoe UI Light" panose="020B0502040204020203" pitchFamily="34" charset="0"/>
              </a:rPr>
              <a:t>(Specification)</a:t>
            </a:r>
          </a:p>
          <a:p>
            <a:r>
              <a:rPr lang="ja-JP" altLang="en-US" sz="2000" dirty="0">
                <a:latin typeface="Segoe UI Light" panose="020B0502040204020203" pitchFamily="34" charset="0"/>
                <a:cs typeface="Segoe UI Light" panose="020B0502040204020203" pitchFamily="34" charset="0"/>
              </a:rPr>
              <a:t>企業が組織内に確立すべきコンプライアンス</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プログラムの要件を定義⇒</a:t>
            </a:r>
            <a:r>
              <a:rPr lang="en-US" altLang="ja-JP" sz="2000" b="1" dirty="0">
                <a:solidFill>
                  <a:srgbClr val="FF0000"/>
                </a:solidFill>
                <a:latin typeface="Segoe UI Light" panose="020B0502040204020203" pitchFamily="34" charset="0"/>
                <a:cs typeface="Segoe UI Light" panose="020B0502040204020203" pitchFamily="34" charset="0"/>
              </a:rPr>
              <a:t>2020</a:t>
            </a:r>
            <a:r>
              <a:rPr lang="ja-JP" altLang="en-US" sz="2000" b="1" dirty="0">
                <a:solidFill>
                  <a:srgbClr val="FF0000"/>
                </a:solidFill>
                <a:latin typeface="Segoe UI Light" panose="020B0502040204020203" pitchFamily="34" charset="0"/>
                <a:cs typeface="Segoe UI Light" panose="020B0502040204020203" pitchFamily="34" charset="0"/>
              </a:rPr>
              <a:t>年</a:t>
            </a:r>
            <a:r>
              <a:rPr lang="en-US" altLang="ja-JP" sz="2000" b="1" dirty="0">
                <a:solidFill>
                  <a:srgbClr val="FF0000"/>
                </a:solidFill>
                <a:latin typeface="Segoe UI Light" panose="020B0502040204020203" pitchFamily="34" charset="0"/>
                <a:cs typeface="Segoe UI Light" panose="020B0502040204020203" pitchFamily="34" charset="0"/>
              </a:rPr>
              <a:t>ISO</a:t>
            </a:r>
            <a:r>
              <a:rPr lang="ja-JP" altLang="en-US" sz="2000" b="1" dirty="0">
                <a:solidFill>
                  <a:srgbClr val="FF0000"/>
                </a:solidFill>
                <a:latin typeface="Segoe UI Light" panose="020B0502040204020203" pitchFamily="34" charset="0"/>
                <a:cs typeface="Segoe UI Light" panose="020B0502040204020203" pitchFamily="34" charset="0"/>
              </a:rPr>
              <a:t>化予定</a:t>
            </a:r>
            <a:endParaRPr lang="en-US" altLang="ja-JP" sz="2000" b="1" dirty="0">
              <a:solidFill>
                <a:srgbClr val="FF0000"/>
              </a:solidFill>
              <a:latin typeface="Segoe UI Light" panose="020B0502040204020203" pitchFamily="34" charset="0"/>
              <a:cs typeface="Segoe UI Light" panose="020B0502040204020203" pitchFamily="34" charset="0"/>
            </a:endParaRPr>
          </a:p>
        </p:txBody>
      </p:sp>
      <p:sp>
        <p:nvSpPr>
          <p:cNvPr id="15" name="テキスト ボックス 14"/>
          <p:cNvSpPr txBox="1"/>
          <p:nvPr/>
        </p:nvSpPr>
        <p:spPr>
          <a:xfrm>
            <a:off x="345769" y="2613986"/>
            <a:ext cx="5608320" cy="1323439"/>
          </a:xfrm>
          <a:prstGeom prst="rect">
            <a:avLst/>
          </a:prstGeom>
          <a:noFill/>
        </p:spPr>
        <p:txBody>
          <a:bodyPr wrap="square" rtlCol="0">
            <a:spAutoFit/>
          </a:bodyPr>
          <a:lstStyle/>
          <a:p>
            <a:r>
              <a:rPr lang="ja-JP" altLang="en-US" sz="2000" dirty="0">
                <a:latin typeface="Segoe UI Light" panose="020B0502040204020203" pitchFamily="34" charset="0"/>
                <a:cs typeface="Segoe UI Light" panose="020B0502040204020203" pitchFamily="34" charset="0"/>
              </a:rPr>
              <a:t>②適合</a:t>
            </a:r>
            <a:r>
              <a:rPr lang="en-US" altLang="ja-JP" sz="2000" dirty="0">
                <a:latin typeface="Segoe UI Light" panose="020B0502040204020203" pitchFamily="34" charset="0"/>
                <a:cs typeface="Segoe UI Light" panose="020B0502040204020203" pitchFamily="34" charset="0"/>
              </a:rPr>
              <a:t>(Conformant)</a:t>
            </a:r>
          </a:p>
          <a:p>
            <a:r>
              <a:rPr lang="ja-JP" altLang="en-US" sz="2000" dirty="0">
                <a:latin typeface="Segoe UI Light" panose="020B0502040204020203" pitchFamily="34" charset="0"/>
                <a:cs typeface="Segoe UI Light" panose="020B0502040204020203" pitchFamily="34" charset="0"/>
              </a:rPr>
              <a:t>仕様に適合しているか否かを</a:t>
            </a:r>
            <a:r>
              <a:rPr lang="en-US" altLang="ja-JP" sz="2000" dirty="0">
                <a:latin typeface="Segoe UI Light" panose="020B0502040204020203" pitchFamily="34" charset="0"/>
                <a:cs typeface="Segoe UI Light" panose="020B0502040204020203" pitchFamily="34" charset="0"/>
              </a:rPr>
              <a:t>Web</a:t>
            </a:r>
            <a:r>
              <a:rPr lang="ja-JP" altLang="en-US" sz="2000" dirty="0">
                <a:latin typeface="Segoe UI Light" panose="020B0502040204020203" pitchFamily="34" charset="0"/>
                <a:cs typeface="Segoe UI Light" panose="020B0502040204020203" pitchFamily="34" charset="0"/>
              </a:rPr>
              <a:t>アンケートで</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回答することで、認証を取得可能</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原則、自己認証だが第三者認証も有</a:t>
            </a:r>
            <a:endParaRPr lang="en-US" altLang="ja-JP" sz="2000" dirty="0">
              <a:latin typeface="Segoe UI Light" panose="020B0502040204020203" pitchFamily="34" charset="0"/>
              <a:cs typeface="Segoe UI Light" panose="020B0502040204020203" pitchFamily="34" charset="0"/>
            </a:endParaRPr>
          </a:p>
        </p:txBody>
      </p:sp>
      <p:sp>
        <p:nvSpPr>
          <p:cNvPr id="16" name="正方形/長方形 15"/>
          <p:cNvSpPr/>
          <p:nvPr/>
        </p:nvSpPr>
        <p:spPr>
          <a:xfrm>
            <a:off x="345769" y="1965887"/>
            <a:ext cx="5743495" cy="307777"/>
          </a:xfrm>
          <a:prstGeom prst="rect">
            <a:avLst/>
          </a:prstGeom>
        </p:spPr>
        <p:txBody>
          <a:bodyPr wrap="none">
            <a:spAutoFit/>
          </a:bodyPr>
          <a:lstStyle/>
          <a:p>
            <a:r>
              <a:rPr lang="en-US" altLang="ja-JP" sz="1400" dirty="0">
                <a:latin typeface="Segoe UI Light" panose="020B0502040204020203" pitchFamily="34" charset="0"/>
                <a:cs typeface="Segoe UI Light" panose="020B0502040204020203" pitchFamily="34" charset="0"/>
                <a:hlinkClick r:id="rId6"/>
              </a:rPr>
              <a:t>https://wiki.linuxfoundation.org/_media/openchain/openchainspec-2.0.pdf</a:t>
            </a:r>
            <a:endParaRPr lang="ja-JP" altLang="en-US" sz="1400" dirty="0">
              <a:latin typeface="Segoe UI Light" panose="020B0502040204020203" pitchFamily="34" charset="0"/>
              <a:cs typeface="Segoe UI Light" panose="020B0502040204020203" pitchFamily="34" charset="0"/>
            </a:endParaRPr>
          </a:p>
        </p:txBody>
      </p:sp>
      <p:sp>
        <p:nvSpPr>
          <p:cNvPr id="17" name="テキスト ボックス 16"/>
          <p:cNvSpPr txBox="1"/>
          <p:nvPr/>
        </p:nvSpPr>
        <p:spPr>
          <a:xfrm>
            <a:off x="345769" y="4576183"/>
            <a:ext cx="5608320" cy="1015663"/>
          </a:xfrm>
          <a:prstGeom prst="rect">
            <a:avLst/>
          </a:prstGeom>
          <a:noFill/>
        </p:spPr>
        <p:txBody>
          <a:bodyPr wrap="square" rtlCol="0">
            <a:spAutoFit/>
          </a:bodyPr>
          <a:lstStyle/>
          <a:p>
            <a:r>
              <a:rPr lang="ja-JP" altLang="en-US" sz="2000" dirty="0">
                <a:latin typeface="Segoe UI Light" panose="020B0502040204020203" pitchFamily="34" charset="0"/>
                <a:cs typeface="Segoe UI Light" panose="020B0502040204020203" pitchFamily="34" charset="0"/>
              </a:rPr>
              <a:t>③カリキュラム</a:t>
            </a:r>
            <a:r>
              <a:rPr lang="en-US" altLang="ja-JP" sz="2000" dirty="0">
                <a:latin typeface="Segoe UI Light" panose="020B0502040204020203" pitchFamily="34" charset="0"/>
                <a:cs typeface="Segoe UI Light" panose="020B0502040204020203" pitchFamily="34" charset="0"/>
              </a:rPr>
              <a:t>(Curriculum)</a:t>
            </a:r>
          </a:p>
          <a:p>
            <a:r>
              <a:rPr lang="ja-JP" altLang="en-US" sz="2000" dirty="0">
                <a:latin typeface="Segoe UI Light" panose="020B0502040204020203" pitchFamily="34" charset="0"/>
                <a:cs typeface="Segoe UI Light" panose="020B0502040204020203" pitchFamily="34" charset="0"/>
              </a:rPr>
              <a:t>仕様への適合のために各社内で利用可能な</a:t>
            </a:r>
            <a:endParaRPr lang="en-US" altLang="ja-JP" sz="2000" dirty="0">
              <a:latin typeface="Segoe UI Light" panose="020B0502040204020203" pitchFamily="34" charset="0"/>
              <a:cs typeface="Segoe UI Light" panose="020B0502040204020203" pitchFamily="34" charset="0"/>
            </a:endParaRPr>
          </a:p>
          <a:p>
            <a:r>
              <a:rPr lang="ja-JP" altLang="en-US" sz="2000" dirty="0">
                <a:latin typeface="Segoe UI Light" panose="020B0502040204020203" pitchFamily="34" charset="0"/>
                <a:cs typeface="Segoe UI Light" panose="020B0502040204020203" pitchFamily="34" charset="0"/>
              </a:rPr>
              <a:t>教育資料集</a:t>
            </a:r>
            <a:endParaRPr lang="en-US" altLang="ja-JP" sz="2000" dirty="0">
              <a:latin typeface="Segoe UI Light" panose="020B0502040204020203" pitchFamily="34" charset="0"/>
              <a:cs typeface="Segoe UI Light" panose="020B0502040204020203" pitchFamily="34" charset="0"/>
            </a:endParaRPr>
          </a:p>
        </p:txBody>
      </p:sp>
      <p:sp>
        <p:nvSpPr>
          <p:cNvPr id="18" name="正方形/長方形 17"/>
          <p:cNvSpPr/>
          <p:nvPr/>
        </p:nvSpPr>
        <p:spPr>
          <a:xfrm>
            <a:off x="345769" y="3906502"/>
            <a:ext cx="4685257" cy="307777"/>
          </a:xfrm>
          <a:prstGeom prst="rect">
            <a:avLst/>
          </a:prstGeom>
        </p:spPr>
        <p:txBody>
          <a:bodyPr wrap="none">
            <a:spAutoFit/>
          </a:bodyPr>
          <a:lstStyle/>
          <a:p>
            <a:r>
              <a:rPr lang="en-US" altLang="ja-JP" sz="1400" dirty="0">
                <a:latin typeface="Segoe UI Light" panose="020B0502040204020203" pitchFamily="34" charset="0"/>
                <a:cs typeface="Segoe UI Light" panose="020B0502040204020203" pitchFamily="34" charset="0"/>
                <a:hlinkClick r:id="rId7"/>
              </a:rPr>
              <a:t>https://www.openchainproject.org/get-started/conformance</a:t>
            </a:r>
            <a:endParaRPr lang="en-US" altLang="ja-JP" sz="1400" dirty="0">
              <a:latin typeface="Segoe UI Light" panose="020B0502040204020203" pitchFamily="34" charset="0"/>
              <a:cs typeface="Segoe UI Light" panose="020B0502040204020203" pitchFamily="34" charset="0"/>
            </a:endParaRPr>
          </a:p>
        </p:txBody>
      </p:sp>
      <p:sp>
        <p:nvSpPr>
          <p:cNvPr id="19" name="正方形/長方形 18"/>
          <p:cNvSpPr/>
          <p:nvPr/>
        </p:nvSpPr>
        <p:spPr>
          <a:xfrm>
            <a:off x="406729" y="5585956"/>
            <a:ext cx="3498907" cy="307777"/>
          </a:xfrm>
          <a:prstGeom prst="rect">
            <a:avLst/>
          </a:prstGeom>
        </p:spPr>
        <p:txBody>
          <a:bodyPr wrap="none">
            <a:spAutoFit/>
          </a:bodyPr>
          <a:lstStyle/>
          <a:p>
            <a:r>
              <a:rPr lang="en-US" altLang="ja-JP" sz="1400" dirty="0">
                <a:latin typeface="Segoe UI Light" panose="020B0502040204020203" pitchFamily="34" charset="0"/>
                <a:cs typeface="Segoe UI Light" panose="020B0502040204020203" pitchFamily="34" charset="0"/>
                <a:hlinkClick r:id="rId8"/>
              </a:rPr>
              <a:t>https://www.openchainproject.org/resources</a:t>
            </a:r>
            <a:endParaRPr lang="en-US" altLang="ja-JP"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3753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0303" y="154545"/>
            <a:ext cx="8432473" cy="646331"/>
          </a:xfrm>
          <a:prstGeom prst="rect">
            <a:avLst/>
          </a:prstGeom>
          <a:noFill/>
        </p:spPr>
        <p:txBody>
          <a:bodyPr wrap="square" rtlCol="0">
            <a:spAutoFit/>
          </a:bodyPr>
          <a:lstStyle/>
          <a:p>
            <a:r>
              <a:rPr kumimoji="1" lang="ja-JP" altLang="en-US" sz="3600" dirty="0">
                <a:latin typeface="Segoe UI Light" panose="020B0502040204020203" pitchFamily="34" charset="0"/>
                <a:cs typeface="Segoe UI Light" panose="020B0502040204020203" pitchFamily="34" charset="0"/>
              </a:rPr>
              <a:t>認証取得</a:t>
            </a:r>
          </a:p>
        </p:txBody>
      </p:sp>
      <p:sp>
        <p:nvSpPr>
          <p:cNvPr id="14"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719291" y="1036386"/>
            <a:ext cx="8871871" cy="4876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ja-JP" altLang="en-US" sz="3200" dirty="0">
                <a:solidFill>
                  <a:srgbClr val="484848"/>
                </a:solidFill>
                <a:latin typeface="Segoe UI" panose="020B0502040204020203" pitchFamily="34" charset="0"/>
              </a:rPr>
              <a:t>自己認証・第三者認証のいずれも可</a:t>
            </a:r>
            <a:endParaRPr lang="en-US" altLang="ja-JP" sz="3200" dirty="0">
              <a:solidFill>
                <a:srgbClr val="484848"/>
              </a:solidFill>
              <a:latin typeface="Segoe UI" panose="020B0502040204020203" pitchFamily="34" charset="0"/>
            </a:endParaRPr>
          </a:p>
        </p:txBody>
      </p:sp>
      <p:sp>
        <p:nvSpPr>
          <p:cNvPr id="16" name="正方形/長方形 15">
            <a:extLst>
              <a:ext uri="{FF2B5EF4-FFF2-40B4-BE49-F238E27FC236}">
                <a16:creationId xmlns:a16="http://schemas.microsoft.com/office/drawing/2014/main" id="{087F934C-7942-4B96-A332-2FCCB252EC45}"/>
              </a:ext>
            </a:extLst>
          </p:cNvPr>
          <p:cNvSpPr/>
          <p:nvPr/>
        </p:nvSpPr>
        <p:spPr>
          <a:xfrm>
            <a:off x="719291" y="1699042"/>
            <a:ext cx="5389995" cy="776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dirty="0">
              <a:solidFill>
                <a:srgbClr val="484848"/>
              </a:solidFill>
              <a:latin typeface="Segoe UI Light" panose="020B0502040204020203" pitchFamily="34" charset="0"/>
              <a:ea typeface="+mj-ea"/>
              <a:cs typeface="Segoe UI Light" panose="020B0502040204020203" pitchFamily="34" charset="0"/>
            </a:endParaRPr>
          </a:p>
          <a:p>
            <a:pPr algn="ctr"/>
            <a:endParaRPr lang="en-US" altLang="ja-JP" sz="400" dirty="0">
              <a:solidFill>
                <a:srgbClr val="484848"/>
              </a:solidFill>
              <a:latin typeface="Segoe UI Light" panose="020B0502040204020203" pitchFamily="34" charset="0"/>
              <a:ea typeface="+mj-ea"/>
              <a:cs typeface="Segoe UI Light" panose="020B0502040204020203" pitchFamily="34" charset="0"/>
            </a:endParaRPr>
          </a:p>
          <a:p>
            <a:pPr algn="ctr"/>
            <a:r>
              <a:rPr kumimoji="1" lang="en-US" altLang="ja-JP" sz="2000" dirty="0">
                <a:solidFill>
                  <a:srgbClr val="484848"/>
                </a:solidFill>
                <a:latin typeface="Segoe UI Light" panose="020B0502040204020203" pitchFamily="34" charset="0"/>
                <a:ea typeface="+mj-ea"/>
                <a:cs typeface="Segoe UI Light" panose="020B0502040204020203" pitchFamily="34" charset="0"/>
              </a:rPr>
              <a:t>OpenChain</a:t>
            </a:r>
            <a:r>
              <a:rPr kumimoji="1" lang="ja-JP" altLang="en-US" sz="2000" dirty="0">
                <a:solidFill>
                  <a:srgbClr val="484848"/>
                </a:solidFill>
                <a:latin typeface="Segoe UI Light" panose="020B0502040204020203" pitchFamily="34" charset="0"/>
                <a:ea typeface="+mj-ea"/>
                <a:cs typeface="Segoe UI Light" panose="020B0502040204020203" pitchFamily="34" charset="0"/>
              </a:rPr>
              <a:t>プロジェクト</a:t>
            </a:r>
            <a:r>
              <a:rPr kumimoji="1" lang="en-US" altLang="ja-JP" sz="2000" dirty="0">
                <a:solidFill>
                  <a:srgbClr val="484848"/>
                </a:solidFill>
                <a:latin typeface="Segoe UI Light" panose="020B0502040204020203" pitchFamily="34" charset="0"/>
                <a:ea typeface="+mj-ea"/>
                <a:cs typeface="Segoe UI Light" panose="020B0502040204020203" pitchFamily="34" charset="0"/>
              </a:rPr>
              <a:t>Web</a:t>
            </a:r>
            <a:r>
              <a:rPr kumimoji="1" lang="ja-JP" altLang="en-US" sz="2000" dirty="0">
                <a:solidFill>
                  <a:srgbClr val="484848"/>
                </a:solidFill>
                <a:latin typeface="Segoe UI Light" panose="020B0502040204020203" pitchFamily="34" charset="0"/>
                <a:ea typeface="+mj-ea"/>
                <a:cs typeface="Segoe UI Light" panose="020B0502040204020203" pitchFamily="34" charset="0"/>
              </a:rPr>
              <a:t>上で確認</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19" name="正方形/長方形 18">
            <a:extLst>
              <a:ext uri="{FF2B5EF4-FFF2-40B4-BE49-F238E27FC236}">
                <a16:creationId xmlns:a16="http://schemas.microsoft.com/office/drawing/2014/main" id="{DD5A8299-7001-411C-BAA5-94A7BFD89A40}"/>
              </a:ext>
            </a:extLst>
          </p:cNvPr>
          <p:cNvSpPr/>
          <p:nvPr/>
        </p:nvSpPr>
        <p:spPr>
          <a:xfrm>
            <a:off x="6744745" y="1895521"/>
            <a:ext cx="4587355" cy="383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rgbClr val="484848"/>
                </a:solidFill>
                <a:latin typeface="Segoe UI Light" panose="020B0502040204020203" pitchFamily="34" charset="0"/>
                <a:ea typeface="+mj-ea"/>
                <a:cs typeface="Segoe UI Light" panose="020B0502040204020203" pitchFamily="34" charset="0"/>
              </a:rPr>
              <a:t>第三者認証</a:t>
            </a:r>
            <a:endParaRPr lang="en-US" altLang="ja-JP" sz="2800" dirty="0">
              <a:solidFill>
                <a:srgbClr val="484848"/>
              </a:solidFill>
              <a:latin typeface="Segoe UI Light" panose="020B0502040204020203" pitchFamily="34" charset="0"/>
              <a:ea typeface="+mj-ea"/>
              <a:cs typeface="Segoe UI Light" panose="020B0502040204020203" pitchFamily="34" charset="0"/>
            </a:endParaRPr>
          </a:p>
          <a:p>
            <a:pPr algn="ctr"/>
            <a:endParaRPr lang="en-US" altLang="ja-JP" sz="400" dirty="0">
              <a:solidFill>
                <a:srgbClr val="484848"/>
              </a:solidFill>
              <a:latin typeface="Segoe UI Light" panose="020B0502040204020203" pitchFamily="34" charset="0"/>
              <a:ea typeface="+mj-ea"/>
              <a:cs typeface="Segoe UI Light" panose="020B0502040204020203" pitchFamily="34" charset="0"/>
            </a:endParaRPr>
          </a:p>
          <a:p>
            <a:pPr algn="ctr"/>
            <a:r>
              <a:rPr kumimoji="1" lang="en-US" altLang="ja-JP" sz="2000" dirty="0">
                <a:solidFill>
                  <a:srgbClr val="484848"/>
                </a:solidFill>
                <a:latin typeface="Segoe UI Light" panose="020B0502040204020203" pitchFamily="34" charset="0"/>
                <a:ea typeface="+mj-ea"/>
                <a:cs typeface="Segoe UI Light" panose="020B0502040204020203" pitchFamily="34" charset="0"/>
              </a:rPr>
              <a:t>Partner</a:t>
            </a:r>
            <a:r>
              <a:rPr kumimoji="1" lang="ja-JP" altLang="en-US" sz="2000" dirty="0">
                <a:solidFill>
                  <a:srgbClr val="484848"/>
                </a:solidFill>
                <a:latin typeface="Segoe UI Light" panose="020B0502040204020203" pitchFamily="34" charset="0"/>
                <a:ea typeface="+mj-ea"/>
                <a:cs typeface="Segoe UI Light" panose="020B0502040204020203" pitchFamily="34" charset="0"/>
              </a:rPr>
              <a:t>認証機関</a:t>
            </a:r>
            <a:r>
              <a:rPr lang="ja-JP" altLang="en-US" sz="2000" dirty="0">
                <a:solidFill>
                  <a:srgbClr val="484848"/>
                </a:solidFill>
                <a:latin typeface="Segoe UI Light" panose="020B0502040204020203" pitchFamily="34" charset="0"/>
                <a:ea typeface="+mj-ea"/>
                <a:cs typeface="Segoe UI Light" panose="020B0502040204020203" pitchFamily="34" charset="0"/>
              </a:rPr>
              <a:t>による</a:t>
            </a:r>
            <a:r>
              <a:rPr kumimoji="1" lang="ja-JP" altLang="en-US" sz="2000" dirty="0">
                <a:solidFill>
                  <a:srgbClr val="484848"/>
                </a:solidFill>
                <a:latin typeface="Segoe UI Light" panose="020B0502040204020203" pitchFamily="34" charset="0"/>
                <a:ea typeface="+mj-ea"/>
                <a:cs typeface="Segoe UI Light" panose="020B0502040204020203" pitchFamily="34" charset="0"/>
              </a:rPr>
              <a:t>確認</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0" name="正方形/長方形 19">
            <a:extLst>
              <a:ext uri="{FF2B5EF4-FFF2-40B4-BE49-F238E27FC236}">
                <a16:creationId xmlns:a16="http://schemas.microsoft.com/office/drawing/2014/main" id="{C7795C70-6DDD-4212-BB35-F3A430612B72}"/>
              </a:ext>
            </a:extLst>
          </p:cNvPr>
          <p:cNvSpPr/>
          <p:nvPr/>
        </p:nvSpPr>
        <p:spPr>
          <a:xfrm>
            <a:off x="7301439" y="5955311"/>
            <a:ext cx="367136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rgbClr val="484848"/>
                </a:solidFill>
                <a:latin typeface="Segoe UI Light" panose="020B0502040204020203" pitchFamily="34" charset="0"/>
                <a:ea typeface="+mj-ea"/>
                <a:cs typeface="Segoe UI Light" panose="020B0502040204020203" pitchFamily="34" charset="0"/>
              </a:rPr>
              <a:t>日立製作所 </a:t>
            </a:r>
            <a:r>
              <a:rPr lang="en-US" altLang="ja-JP" dirty="0">
                <a:solidFill>
                  <a:srgbClr val="484848"/>
                </a:solidFill>
                <a:latin typeface="Segoe UI Light" panose="020B0502040204020203" pitchFamily="34" charset="0"/>
                <a:ea typeface="+mj-ea"/>
                <a:cs typeface="Segoe UI Light" panose="020B0502040204020203" pitchFamily="34" charset="0"/>
              </a:rPr>
              <a:t>/ Tüv S</a:t>
            </a:r>
            <a:r>
              <a:rPr lang="hu-HU" altLang="ja-JP" dirty="0">
                <a:solidFill>
                  <a:srgbClr val="484848"/>
                </a:solidFill>
                <a:latin typeface="Segoe UI Light" panose="020B0502040204020203" pitchFamily="34" charset="0"/>
                <a:ea typeface="+mj-ea"/>
                <a:cs typeface="Segoe UI Light" panose="020B0502040204020203" pitchFamily="34" charset="0"/>
              </a:rPr>
              <a:t>ü</a:t>
            </a:r>
            <a:r>
              <a:rPr lang="en-US" altLang="ja-JP" dirty="0">
                <a:solidFill>
                  <a:srgbClr val="484848"/>
                </a:solidFill>
                <a:latin typeface="Segoe UI Light" panose="020B0502040204020203" pitchFamily="34" charset="0"/>
                <a:ea typeface="+mj-ea"/>
                <a:cs typeface="Segoe UI Light" panose="020B0502040204020203" pitchFamily="34" charset="0"/>
              </a:rPr>
              <a:t>d (2018/12)</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1"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7</a:t>
            </a:r>
            <a:endParaRPr kumimoji="1" lang="ja-JP" altLang="en-US" sz="1800" dirty="0">
              <a:solidFill>
                <a:schemeClr val="tx1"/>
              </a:solidFill>
            </a:endParaRPr>
          </a:p>
        </p:txBody>
      </p:sp>
      <p:pic>
        <p:nvPicPr>
          <p:cNvPr id="22"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23"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pic>
        <p:nvPicPr>
          <p:cNvPr id="2" name="図 1"/>
          <p:cNvPicPr>
            <a:picLocks noChangeAspect="1"/>
          </p:cNvPicPr>
          <p:nvPr/>
        </p:nvPicPr>
        <p:blipFill>
          <a:blip r:embed="rId3"/>
          <a:stretch>
            <a:fillRect/>
          </a:stretch>
        </p:blipFill>
        <p:spPr>
          <a:xfrm>
            <a:off x="385476" y="2499097"/>
            <a:ext cx="11447619" cy="3390476"/>
          </a:xfrm>
          <a:prstGeom prst="rect">
            <a:avLst/>
          </a:prstGeom>
        </p:spPr>
      </p:pic>
    </p:spTree>
    <p:extLst>
      <p:ext uri="{BB962C8B-B14F-4D97-AF65-F5344CB8AC3E}">
        <p14:creationId xmlns:p14="http://schemas.microsoft.com/office/powerpoint/2010/main" val="316107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0303" y="154545"/>
            <a:ext cx="8432473" cy="646331"/>
          </a:xfrm>
          <a:prstGeom prst="rect">
            <a:avLst/>
          </a:prstGeom>
          <a:noFill/>
        </p:spPr>
        <p:txBody>
          <a:bodyPr wrap="square" rtlCol="0">
            <a:spAutoFit/>
          </a:bodyPr>
          <a:lstStyle/>
          <a:p>
            <a:r>
              <a:rPr kumimoji="1" lang="ja-JP" altLang="en-US" sz="3600" dirty="0">
                <a:latin typeface="Segoe UI Light" panose="020B0502040204020203" pitchFamily="34" charset="0"/>
                <a:cs typeface="Segoe UI Light" panose="020B0502040204020203" pitchFamily="34" charset="0"/>
              </a:rPr>
              <a:t>認証取得</a:t>
            </a:r>
            <a:r>
              <a:rPr lang="ja-JP" altLang="en-US" sz="3600" dirty="0">
                <a:latin typeface="Segoe UI Light" panose="020B0502040204020203" pitchFamily="34" charset="0"/>
                <a:cs typeface="Segoe UI Light" panose="020B0502040204020203" pitchFamily="34" charset="0"/>
              </a:rPr>
              <a:t>企業</a:t>
            </a:r>
            <a:endParaRPr kumimoji="1" lang="ja-JP" altLang="en-US" sz="3600" dirty="0">
              <a:latin typeface="Segoe UI Light" panose="020B0502040204020203" pitchFamily="34" charset="0"/>
              <a:cs typeface="Segoe UI Light" panose="020B0502040204020203" pitchFamily="34" charset="0"/>
            </a:endParaRPr>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8</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sp>
        <p:nvSpPr>
          <p:cNvPr id="8" name="テキスト プレースホルダー 2">
            <a:extLst>
              <a:ext uri="{FF2B5EF4-FFF2-40B4-BE49-F238E27FC236}">
                <a16:creationId xmlns:a16="http://schemas.microsoft.com/office/drawing/2014/main" id="{4E4734E5-25DA-4756-8DC7-DE7FF62AD613}"/>
              </a:ext>
            </a:extLst>
          </p:cNvPr>
          <p:cNvSpPr txBox="1">
            <a:spLocks/>
          </p:cNvSpPr>
          <p:nvPr/>
        </p:nvSpPr>
        <p:spPr>
          <a:xfrm>
            <a:off x="375078" y="1076618"/>
            <a:ext cx="11988372" cy="5665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19062" indent="0">
              <a:buClr>
                <a:schemeClr val="accent5">
                  <a:lumMod val="75000"/>
                </a:schemeClr>
              </a:buClr>
              <a:buNone/>
            </a:pPr>
            <a:r>
              <a:rPr lang="ja-JP" altLang="en-US" sz="3200" dirty="0">
                <a:solidFill>
                  <a:srgbClr val="484848"/>
                </a:solidFill>
                <a:latin typeface="Segoe UI" panose="020B0502040204020203" pitchFamily="34" charset="0"/>
              </a:rPr>
              <a:t>各国各業界で確実に増加</a:t>
            </a:r>
            <a:endParaRPr lang="en-US" altLang="ja-JP" sz="3200" dirty="0">
              <a:solidFill>
                <a:srgbClr val="484848"/>
              </a:solidFill>
              <a:latin typeface="Segoe UI" panose="020B0502040204020203" pitchFamily="34" charset="0"/>
            </a:endParaRPr>
          </a:p>
          <a:p>
            <a:pPr marL="792974" lvl="1" indent="-420688">
              <a:buClr>
                <a:schemeClr val="accent5">
                  <a:lumMod val="75000"/>
                </a:schemeClr>
              </a:buClr>
              <a:buFont typeface="Wingdings" panose="05000000000000000000" pitchFamily="2" charset="2"/>
              <a:buChar char="l"/>
            </a:pPr>
            <a:r>
              <a:rPr lang="en-US" altLang="ja-JP" sz="2800" dirty="0">
                <a:solidFill>
                  <a:srgbClr val="484848"/>
                </a:solidFill>
                <a:latin typeface="Segoe UI" panose="020B0502040204020203" pitchFamily="34" charset="0"/>
              </a:rPr>
              <a:t>Spec. 2.0</a:t>
            </a:r>
          </a:p>
          <a:p>
            <a:pPr marL="372286" lvl="1" indent="0">
              <a:buClr>
                <a:schemeClr val="accent5">
                  <a:lumMod val="75000"/>
                </a:schemeClr>
              </a:buClr>
              <a:buFont typeface="Arial" panose="020B0604020202020204" pitchFamily="34" charset="0"/>
              <a:buNone/>
            </a:pPr>
            <a:r>
              <a:rPr lang="en-US" altLang="ja-JP" sz="2800" dirty="0">
                <a:solidFill>
                  <a:srgbClr val="484848"/>
                </a:solidFill>
                <a:latin typeface="Segoe UI" panose="020B0502040204020203" pitchFamily="34" charset="0"/>
              </a:rPr>
              <a:t>	Wind River / Qualcomm / Western Digital /LGE(</a:t>
            </a:r>
            <a:r>
              <a:rPr lang="ja-JP" altLang="en-US" sz="2800" dirty="0">
                <a:solidFill>
                  <a:srgbClr val="484848"/>
                </a:solidFill>
                <a:latin typeface="Segoe UI" panose="020B0502040204020203" pitchFamily="34" charset="0"/>
              </a:rPr>
              <a:t>韓</a:t>
            </a:r>
            <a:r>
              <a:rPr lang="en-US" altLang="ja-JP" sz="2800" dirty="0">
                <a:solidFill>
                  <a:srgbClr val="484848"/>
                </a:solidFill>
                <a:latin typeface="Segoe UI" panose="020B0502040204020203" pitchFamily="34" charset="0"/>
              </a:rPr>
              <a:t>) / </a:t>
            </a:r>
            <a:r>
              <a:rPr lang="ja-JP" altLang="en-US" sz="2800" dirty="0">
                <a:solidFill>
                  <a:srgbClr val="484848"/>
                </a:solidFill>
                <a:latin typeface="Segoe UI" panose="020B0502040204020203" pitchFamily="34" charset="0"/>
              </a:rPr>
              <a:t>富士通 </a:t>
            </a:r>
            <a:r>
              <a:rPr lang="en-US" altLang="ja-JP" sz="2800" dirty="0">
                <a:solidFill>
                  <a:srgbClr val="484848"/>
                </a:solidFill>
                <a:latin typeface="Segoe UI" panose="020B0502040204020203" pitchFamily="34" charset="0"/>
              </a:rPr>
              <a:t>/</a:t>
            </a:r>
          </a:p>
          <a:p>
            <a:pPr marL="372286" lvl="1" indent="0">
              <a:buClr>
                <a:schemeClr val="accent5">
                  <a:lumMod val="75000"/>
                </a:schemeClr>
              </a:buClr>
              <a:buFont typeface="Arial" panose="020B0604020202020204" pitchFamily="34" charset="0"/>
              <a:buNone/>
            </a:pPr>
            <a:r>
              <a:rPr lang="ja-JP" altLang="en-US" sz="2800" dirty="0">
                <a:solidFill>
                  <a:srgbClr val="484848"/>
                </a:solidFill>
                <a:latin typeface="Segoe UI" panose="020B0502040204020203" pitchFamily="34" charset="0"/>
              </a:rPr>
              <a:t>　</a:t>
            </a:r>
            <a:r>
              <a:rPr lang="en-US" altLang="ja-JP" sz="2800" dirty="0">
                <a:solidFill>
                  <a:srgbClr val="484848"/>
                </a:solidFill>
                <a:latin typeface="Segoe UI" panose="020B0502040204020203" pitchFamily="34" charset="0"/>
              </a:rPr>
              <a:t>  Microsoft / Infosys(</a:t>
            </a:r>
            <a:r>
              <a:rPr lang="ja-JP" altLang="en-US" sz="2800" dirty="0">
                <a:solidFill>
                  <a:srgbClr val="484848"/>
                </a:solidFill>
                <a:latin typeface="Segoe UI" panose="020B0502040204020203" pitchFamily="34" charset="0"/>
              </a:rPr>
              <a:t>印</a:t>
            </a:r>
            <a:r>
              <a:rPr lang="en-US" altLang="ja-JP" sz="2800" dirty="0">
                <a:solidFill>
                  <a:srgbClr val="484848"/>
                </a:solidFill>
                <a:latin typeface="Segoe UI" panose="020B0502040204020203" pitchFamily="34" charset="0"/>
              </a:rPr>
              <a:t>)</a:t>
            </a:r>
          </a:p>
          <a:p>
            <a:pPr marL="372286" lvl="1" indent="0">
              <a:buClr>
                <a:schemeClr val="accent5">
                  <a:lumMod val="75000"/>
                </a:schemeClr>
              </a:buClr>
              <a:buFont typeface="Arial" panose="020B0604020202020204" pitchFamily="34" charset="0"/>
              <a:buNone/>
            </a:pPr>
            <a:endParaRPr lang="en-US" altLang="ja-JP" sz="2800" dirty="0">
              <a:solidFill>
                <a:srgbClr val="484848"/>
              </a:solidFill>
              <a:latin typeface="Segoe UI" panose="020B0502040204020203" pitchFamily="34" charset="0"/>
            </a:endParaRPr>
          </a:p>
          <a:p>
            <a:pPr marL="792974" lvl="1" indent="-420688">
              <a:buClr>
                <a:schemeClr val="accent5">
                  <a:lumMod val="75000"/>
                </a:schemeClr>
              </a:buClr>
              <a:buFont typeface="Wingdings" panose="05000000000000000000" pitchFamily="2" charset="2"/>
              <a:buChar char="l"/>
            </a:pPr>
            <a:r>
              <a:rPr lang="en-US" altLang="ja-JP" sz="2800" dirty="0">
                <a:solidFill>
                  <a:srgbClr val="484848"/>
                </a:solidFill>
                <a:latin typeface="Segoe UI" panose="020B0502040204020203" pitchFamily="34" charset="0"/>
              </a:rPr>
              <a:t>Spec. 1.2</a:t>
            </a:r>
          </a:p>
          <a:p>
            <a:pPr marL="372286" lvl="1" indent="0">
              <a:buClr>
                <a:schemeClr val="accent5">
                  <a:lumMod val="75000"/>
                </a:schemeClr>
              </a:buClr>
              <a:buFont typeface="Arial" panose="020B0604020202020204" pitchFamily="34" charset="0"/>
              <a:buNone/>
            </a:pPr>
            <a:r>
              <a:rPr lang="en-US" altLang="ja-JP" sz="2800" dirty="0">
                <a:solidFill>
                  <a:srgbClr val="484848"/>
                </a:solidFill>
                <a:latin typeface="Segoe UI" panose="020B0502040204020203" pitchFamily="34" charset="0"/>
              </a:rPr>
              <a:t>	Arm / BOSCH / Google / </a:t>
            </a:r>
            <a:r>
              <a:rPr lang="ja-JP" altLang="en-US" sz="2800" dirty="0">
                <a:solidFill>
                  <a:srgbClr val="484848"/>
                </a:solidFill>
                <a:latin typeface="Segoe UI" panose="020B0502040204020203" pitchFamily="34" charset="0"/>
              </a:rPr>
              <a:t>日立</a:t>
            </a:r>
            <a:r>
              <a:rPr lang="en-US" altLang="ja-JP" sz="2800" dirty="0">
                <a:solidFill>
                  <a:srgbClr val="484848"/>
                </a:solidFill>
                <a:latin typeface="Segoe UI" panose="020B0502040204020203" pitchFamily="34" charset="0"/>
              </a:rPr>
              <a:t>(</a:t>
            </a:r>
            <a:r>
              <a:rPr lang="ja-JP" altLang="en-US" sz="2800" dirty="0">
                <a:solidFill>
                  <a:srgbClr val="484848"/>
                </a:solidFill>
                <a:latin typeface="Segoe UI" panose="020B0502040204020203" pitchFamily="34" charset="0"/>
              </a:rPr>
              <a:t>第三者認証</a:t>
            </a:r>
            <a:r>
              <a:rPr lang="en-US" altLang="ja-JP" sz="2800" dirty="0">
                <a:solidFill>
                  <a:srgbClr val="484848"/>
                </a:solidFill>
                <a:latin typeface="Segoe UI" panose="020B0502040204020203" pitchFamily="34" charset="0"/>
              </a:rPr>
              <a:t>) /SONY / Uber /    </a:t>
            </a:r>
          </a:p>
          <a:p>
            <a:pPr marL="372286" lvl="1" indent="0">
              <a:buClr>
                <a:schemeClr val="accent5">
                  <a:lumMod val="75000"/>
                </a:schemeClr>
              </a:buClr>
              <a:buFont typeface="Arial" panose="020B0604020202020204" pitchFamily="34" charset="0"/>
              <a:buNone/>
            </a:pPr>
            <a:r>
              <a:rPr lang="en-US" altLang="ja-JP" sz="2800" dirty="0">
                <a:solidFill>
                  <a:srgbClr val="484848"/>
                </a:solidFill>
                <a:latin typeface="Segoe UI" panose="020B0502040204020203" pitchFamily="34" charset="0"/>
              </a:rPr>
              <a:t>     </a:t>
            </a:r>
            <a:r>
              <a:rPr lang="ja-JP" altLang="en-US" sz="2800" dirty="0">
                <a:solidFill>
                  <a:srgbClr val="484848"/>
                </a:solidFill>
                <a:latin typeface="Segoe UI" panose="020B0502040204020203" pitchFamily="34" charset="0"/>
              </a:rPr>
              <a:t> </a:t>
            </a:r>
            <a:r>
              <a:rPr lang="en-US" altLang="ja-JP" sz="2800" dirty="0">
                <a:solidFill>
                  <a:srgbClr val="484848"/>
                </a:solidFill>
                <a:latin typeface="Segoe UI" panose="020B0502040204020203" pitchFamily="34" charset="0"/>
              </a:rPr>
              <a:t>Scania(VW</a:t>
            </a:r>
            <a:r>
              <a:rPr lang="ja-JP" altLang="en-US" sz="2800" dirty="0">
                <a:solidFill>
                  <a:srgbClr val="484848"/>
                </a:solidFill>
                <a:latin typeface="Segoe UI" panose="020B0502040204020203" pitchFamily="34" charset="0"/>
              </a:rPr>
              <a:t>子会社</a:t>
            </a:r>
            <a:r>
              <a:rPr lang="en-US" altLang="ja-JP" sz="2800" dirty="0">
                <a:solidFill>
                  <a:srgbClr val="484848"/>
                </a:solidFill>
                <a:latin typeface="Segoe UI" panose="020B0502040204020203" pitchFamily="34" charset="0"/>
              </a:rPr>
              <a:t>) / SUSE</a:t>
            </a:r>
          </a:p>
          <a:p>
            <a:pPr marL="372286" lvl="1" indent="0">
              <a:buClr>
                <a:schemeClr val="accent5">
                  <a:lumMod val="75000"/>
                </a:schemeClr>
              </a:buClr>
              <a:buFont typeface="Arial" panose="020B0604020202020204" pitchFamily="34" charset="0"/>
              <a:buNone/>
            </a:pPr>
            <a:endParaRPr lang="en-US" altLang="ja-JP" sz="2800" dirty="0">
              <a:solidFill>
                <a:srgbClr val="484848"/>
              </a:solidFill>
              <a:latin typeface="Segoe UI" panose="020B0502040204020203" pitchFamily="34" charset="0"/>
            </a:endParaRPr>
          </a:p>
          <a:p>
            <a:pPr marL="792974" lvl="1" indent="-420688">
              <a:buClr>
                <a:schemeClr val="accent5">
                  <a:lumMod val="75000"/>
                </a:schemeClr>
              </a:buClr>
              <a:buFont typeface="Wingdings" panose="05000000000000000000" pitchFamily="2" charset="2"/>
              <a:buChar char="l"/>
            </a:pPr>
            <a:r>
              <a:rPr lang="en-US" altLang="ja-JP" sz="2800" dirty="0">
                <a:solidFill>
                  <a:srgbClr val="484848"/>
                </a:solidFill>
                <a:latin typeface="Segoe UI" panose="020B0502040204020203" pitchFamily="34" charset="0"/>
              </a:rPr>
              <a:t>Spec. 1.1</a:t>
            </a:r>
          </a:p>
          <a:p>
            <a:pPr marL="372286" lvl="1" indent="0">
              <a:buClr>
                <a:schemeClr val="accent5">
                  <a:lumMod val="75000"/>
                </a:schemeClr>
              </a:buClr>
              <a:buFont typeface="Arial" panose="020B0604020202020204" pitchFamily="34" charset="0"/>
              <a:buNone/>
            </a:pPr>
            <a:r>
              <a:rPr lang="en-US" altLang="ja-JP" sz="2800" dirty="0">
                <a:solidFill>
                  <a:srgbClr val="484848"/>
                </a:solidFill>
                <a:latin typeface="Segoe UI" panose="020B0502040204020203" pitchFamily="34" charset="0"/>
              </a:rPr>
              <a:t>	</a:t>
            </a:r>
            <a:r>
              <a:rPr lang="sv-SE" altLang="ja-JP" sz="2800" dirty="0">
                <a:solidFill>
                  <a:srgbClr val="484848"/>
                </a:solidFill>
                <a:latin typeface="Segoe UI" panose="020B0502040204020203" pitchFamily="34" charset="0"/>
              </a:rPr>
              <a:t>Harman / Qualcomm / Siemens / GE digital</a:t>
            </a:r>
            <a:endParaRPr lang="en-US" altLang="ja-JP" sz="2800" dirty="0">
              <a:solidFill>
                <a:srgbClr val="484848"/>
              </a:solidFill>
              <a:latin typeface="Segoe UI" panose="020B0502040204020203" pitchFamily="34" charset="0"/>
            </a:endParaRPr>
          </a:p>
          <a:p>
            <a:pPr marL="372286" lvl="1" indent="0">
              <a:buClr>
                <a:schemeClr val="accent5">
                  <a:lumMod val="75000"/>
                </a:schemeClr>
              </a:buClr>
              <a:buFont typeface="Arial" panose="020B0604020202020204" pitchFamily="34" charset="0"/>
              <a:buNone/>
            </a:pPr>
            <a:r>
              <a:rPr lang="en-US" altLang="ja-JP" sz="2800" dirty="0">
                <a:solidFill>
                  <a:srgbClr val="484848"/>
                </a:solidFill>
                <a:latin typeface="Segoe UI" panose="020B0502040204020203" pitchFamily="34" charset="0"/>
              </a:rPr>
              <a:t>	</a:t>
            </a:r>
          </a:p>
        </p:txBody>
      </p:sp>
    </p:spTree>
    <p:extLst>
      <p:ext uri="{BB962C8B-B14F-4D97-AF65-F5344CB8AC3E}">
        <p14:creationId xmlns:p14="http://schemas.microsoft.com/office/powerpoint/2010/main" val="417480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80303" y="154545"/>
            <a:ext cx="8432473" cy="646331"/>
          </a:xfrm>
          <a:prstGeom prst="rect">
            <a:avLst/>
          </a:prstGeom>
          <a:noFill/>
        </p:spPr>
        <p:txBody>
          <a:bodyPr wrap="square" rtlCol="0">
            <a:spAutoFit/>
          </a:bodyPr>
          <a:lstStyle/>
          <a:p>
            <a:r>
              <a:rPr kumimoji="1" lang="ja-JP" altLang="en-US" sz="3600" dirty="0">
                <a:latin typeface="Segoe UI Light" panose="020B0502040204020203" pitchFamily="34" charset="0"/>
                <a:cs typeface="Segoe UI Light" panose="020B0502040204020203" pitchFamily="34" charset="0"/>
              </a:rPr>
              <a:t>活動体制</a:t>
            </a:r>
          </a:p>
        </p:txBody>
      </p:sp>
      <p:sp>
        <p:nvSpPr>
          <p:cNvPr id="5" name="スライド番号プレースホルダー 5">
            <a:extLst>
              <a:ext uri="{FF2B5EF4-FFF2-40B4-BE49-F238E27FC236}">
                <a16:creationId xmlns:a16="http://schemas.microsoft.com/office/drawing/2014/main" id="{644E6ECB-A9C6-4958-8E7E-F6AEA649D2D2}"/>
              </a:ext>
            </a:extLst>
          </p:cNvPr>
          <p:cNvSpPr>
            <a:spLocks noGrp="1"/>
          </p:cNvSpPr>
          <p:nvPr>
            <p:ph type="sldNum" sz="quarter" idx="12"/>
          </p:nvPr>
        </p:nvSpPr>
        <p:spPr>
          <a:xfrm>
            <a:off x="9354618" y="6421665"/>
            <a:ext cx="2743200" cy="365125"/>
          </a:xfrm>
        </p:spPr>
        <p:txBody>
          <a:bodyPr/>
          <a:lstStyle/>
          <a:p>
            <a:r>
              <a:rPr kumimoji="1" lang="en-US" altLang="ja-JP" sz="1800" dirty="0">
                <a:solidFill>
                  <a:schemeClr val="tx1"/>
                </a:solidFill>
              </a:rPr>
              <a:t>9</a:t>
            </a:r>
            <a:endParaRPr kumimoji="1" lang="ja-JP" altLang="en-US" sz="1800" dirty="0">
              <a:solidFill>
                <a:schemeClr val="tx1"/>
              </a:solidFill>
            </a:endParaRPr>
          </a:p>
        </p:txBody>
      </p:sp>
      <p:pic>
        <p:nvPicPr>
          <p:cNvPr id="6" name="Picture 2" descr="OpenChain">
            <a:extLst>
              <a:ext uri="{FF2B5EF4-FFF2-40B4-BE49-F238E27FC236}">
                <a16:creationId xmlns:a16="http://schemas.microsoft.com/office/drawing/2014/main" id="{EA08FA5D-C4A2-47F6-81B3-B58AEA13B2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22" y="6460645"/>
            <a:ext cx="2682013" cy="28161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644E6ECB-A9C6-4958-8E7E-F6AEA649D2D2}"/>
              </a:ext>
            </a:extLst>
          </p:cNvPr>
          <p:cNvSpPr txBox="1">
            <a:spLocks/>
          </p:cNvSpPr>
          <p:nvPr/>
        </p:nvSpPr>
        <p:spPr>
          <a:xfrm>
            <a:off x="3787428" y="642166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800" dirty="0">
                <a:solidFill>
                  <a:schemeClr val="tx1"/>
                </a:solidFill>
              </a:rPr>
              <a:t>CC0-1.0</a:t>
            </a:r>
            <a:endParaRPr lang="ja-JP" altLang="en-US" sz="1800" dirty="0">
              <a:solidFill>
                <a:schemeClr val="tx1"/>
              </a:solidFill>
            </a:endParaRPr>
          </a:p>
        </p:txBody>
      </p:sp>
      <p:pic>
        <p:nvPicPr>
          <p:cNvPr id="8" name="図 7">
            <a:extLst>
              <a:ext uri="{FF2B5EF4-FFF2-40B4-BE49-F238E27FC236}">
                <a16:creationId xmlns:a16="http://schemas.microsoft.com/office/drawing/2014/main" id="{3AC4ED0A-D348-4988-9355-729ED24C15A1}"/>
              </a:ext>
            </a:extLst>
          </p:cNvPr>
          <p:cNvPicPr>
            <a:picLocks noChangeAspect="1"/>
          </p:cNvPicPr>
          <p:nvPr/>
        </p:nvPicPr>
        <p:blipFill>
          <a:blip r:embed="rId3"/>
          <a:stretch>
            <a:fillRect/>
          </a:stretch>
        </p:blipFill>
        <p:spPr>
          <a:xfrm>
            <a:off x="4840487" y="1416676"/>
            <a:ext cx="1611142" cy="1390326"/>
          </a:xfrm>
          <a:prstGeom prst="rect">
            <a:avLst/>
          </a:prstGeom>
        </p:spPr>
      </p:pic>
      <p:pic>
        <p:nvPicPr>
          <p:cNvPr id="9" name="図 8">
            <a:extLst>
              <a:ext uri="{FF2B5EF4-FFF2-40B4-BE49-F238E27FC236}">
                <a16:creationId xmlns:a16="http://schemas.microsoft.com/office/drawing/2014/main" id="{381AB7E3-3CB9-43F3-9554-A7CF8E037AD4}"/>
              </a:ext>
            </a:extLst>
          </p:cNvPr>
          <p:cNvPicPr>
            <a:picLocks noChangeAspect="1"/>
          </p:cNvPicPr>
          <p:nvPr/>
        </p:nvPicPr>
        <p:blipFill>
          <a:blip r:embed="rId4"/>
          <a:stretch>
            <a:fillRect/>
          </a:stretch>
        </p:blipFill>
        <p:spPr>
          <a:xfrm>
            <a:off x="4632005" y="3950878"/>
            <a:ext cx="6094213" cy="2039730"/>
          </a:xfrm>
          <a:prstGeom prst="rect">
            <a:avLst/>
          </a:prstGeom>
        </p:spPr>
      </p:pic>
      <p:pic>
        <p:nvPicPr>
          <p:cNvPr id="10" name="図 9">
            <a:extLst>
              <a:ext uri="{FF2B5EF4-FFF2-40B4-BE49-F238E27FC236}">
                <a16:creationId xmlns:a16="http://schemas.microsoft.com/office/drawing/2014/main" id="{DA738DB6-A546-4F0A-ADCC-09A647B23989}"/>
              </a:ext>
            </a:extLst>
          </p:cNvPr>
          <p:cNvPicPr>
            <a:picLocks noChangeAspect="1"/>
          </p:cNvPicPr>
          <p:nvPr/>
        </p:nvPicPr>
        <p:blipFill>
          <a:blip r:embed="rId5"/>
          <a:stretch>
            <a:fillRect/>
          </a:stretch>
        </p:blipFill>
        <p:spPr>
          <a:xfrm>
            <a:off x="1383052" y="1456163"/>
            <a:ext cx="2728007" cy="3835153"/>
          </a:xfrm>
          <a:prstGeom prst="rect">
            <a:avLst/>
          </a:prstGeom>
        </p:spPr>
      </p:pic>
      <p:sp>
        <p:nvSpPr>
          <p:cNvPr id="11" name="正方形/長方形 10">
            <a:extLst>
              <a:ext uri="{FF2B5EF4-FFF2-40B4-BE49-F238E27FC236}">
                <a16:creationId xmlns:a16="http://schemas.microsoft.com/office/drawing/2014/main" id="{6C577D0A-1F29-4BFD-9470-FBD73C6A566F}"/>
              </a:ext>
            </a:extLst>
          </p:cNvPr>
          <p:cNvSpPr/>
          <p:nvPr/>
        </p:nvSpPr>
        <p:spPr>
          <a:xfrm>
            <a:off x="4175123" y="961954"/>
            <a:ext cx="6037493"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2" name="正方形/長方形 11">
            <a:extLst>
              <a:ext uri="{FF2B5EF4-FFF2-40B4-BE49-F238E27FC236}">
                <a16:creationId xmlns:a16="http://schemas.microsoft.com/office/drawing/2014/main" id="{242D956B-6626-40C9-8627-3A0A68BC0CD6}"/>
              </a:ext>
            </a:extLst>
          </p:cNvPr>
          <p:cNvSpPr/>
          <p:nvPr/>
        </p:nvSpPr>
        <p:spPr>
          <a:xfrm>
            <a:off x="1079500" y="961954"/>
            <a:ext cx="3095625"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Work Team Leads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3" name="正方形/長方形 12">
            <a:extLst>
              <a:ext uri="{FF2B5EF4-FFF2-40B4-BE49-F238E27FC236}">
                <a16:creationId xmlns:a16="http://schemas.microsoft.com/office/drawing/2014/main" id="{052B8769-4C62-4044-BC08-4DA63488EA06}"/>
              </a:ext>
            </a:extLst>
          </p:cNvPr>
          <p:cNvSpPr/>
          <p:nvPr/>
        </p:nvSpPr>
        <p:spPr>
          <a:xfrm>
            <a:off x="4175124" y="2820754"/>
            <a:ext cx="295275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a:p>
            <a:pPr algn="ctr"/>
            <a:r>
              <a:rPr lang="en-US" altLang="ja-JP"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endParaRPr lang="en-US" altLang="ja-JP" sz="1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D7CA2D6C-B824-452C-A8BC-35222F3F7E2F}"/>
              </a:ext>
            </a:extLst>
          </p:cNvPr>
          <p:cNvPicPr>
            <a:picLocks noChangeAspect="1"/>
          </p:cNvPicPr>
          <p:nvPr/>
        </p:nvPicPr>
        <p:blipFill>
          <a:blip r:embed="rId6"/>
          <a:stretch>
            <a:fillRect/>
          </a:stretch>
        </p:blipFill>
        <p:spPr>
          <a:xfrm>
            <a:off x="7992751" y="1422344"/>
            <a:ext cx="1341608" cy="1358069"/>
          </a:xfrm>
          <a:prstGeom prst="rect">
            <a:avLst/>
          </a:prstGeom>
        </p:spPr>
      </p:pic>
      <p:sp>
        <p:nvSpPr>
          <p:cNvPr id="22" name="正方形/長方形 21">
            <a:extLst>
              <a:ext uri="{FF2B5EF4-FFF2-40B4-BE49-F238E27FC236}">
                <a16:creationId xmlns:a16="http://schemas.microsoft.com/office/drawing/2014/main" id="{7CC32AB4-4CDC-4B58-AC8F-F359AF3DF96D}"/>
              </a:ext>
            </a:extLst>
          </p:cNvPr>
          <p:cNvSpPr/>
          <p:nvPr/>
        </p:nvSpPr>
        <p:spPr>
          <a:xfrm>
            <a:off x="7191940" y="2798919"/>
            <a:ext cx="2952751" cy="519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a:p>
            <a:pPr algn="ctr"/>
            <a:r>
              <a:rPr lang="en-US" altLang="ja-JP" sz="1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a:t>
            </a:r>
          </a:p>
        </p:txBody>
      </p:sp>
      <p:sp>
        <p:nvSpPr>
          <p:cNvPr id="23" name="正方形/長方形 22">
            <a:extLst>
              <a:ext uri="{FF2B5EF4-FFF2-40B4-BE49-F238E27FC236}">
                <a16:creationId xmlns:a16="http://schemas.microsoft.com/office/drawing/2014/main" id="{6C577D0A-1F29-4BFD-9470-FBD73C6A566F}"/>
              </a:ext>
            </a:extLst>
          </p:cNvPr>
          <p:cNvSpPr/>
          <p:nvPr/>
        </p:nvSpPr>
        <p:spPr>
          <a:xfrm>
            <a:off x="4688725" y="3467208"/>
            <a:ext cx="6037493"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36709729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1178</Words>
  <Application>Microsoft Office PowerPoint</Application>
  <PresentationFormat>ワイド画面</PresentationFormat>
  <Paragraphs>210</Paragraphs>
  <Slides>19</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19</vt:i4>
      </vt:variant>
    </vt:vector>
  </HeadingPairs>
  <TitlesOfParts>
    <vt:vector size="27" baseType="lpstr">
      <vt:lpstr>HG丸ｺﾞｼｯｸM-PRO</vt:lpstr>
      <vt:lpstr>游ゴシック</vt:lpstr>
      <vt:lpstr>游ゴシック Light</vt:lpstr>
      <vt:lpstr>Arial</vt:lpstr>
      <vt:lpstr>Segoe UI</vt:lpstr>
      <vt:lpstr>Segoe UI Light</vt:lpstr>
      <vt:lpstr>Wingdings</vt:lpstr>
      <vt:lpstr>Office テーマ</vt:lpstr>
      <vt:lpstr>OpenChainプロジェクト紹介</vt:lpstr>
      <vt:lpstr>本日のアジェンダ</vt:lpstr>
      <vt:lpstr>OpenChainプロジェクト</vt:lpstr>
      <vt:lpstr>PowerPoint プレゼンテーション</vt:lpstr>
      <vt:lpstr>プロジェクトの目的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Promotion SWG</vt:lpstr>
      <vt:lpstr>最近の成果①　OpenChain Japan WG Advent Calendar 2019 </vt:lpstr>
      <vt:lpstr>最近の成果①　OpenChain Japan WG Advent Calendar 2019 </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OpenChainプロジェクト紹介</dc:title>
  <dc:creator>Endo, Masato/遠藤 雅人</dc:creator>
  <cp:lastModifiedBy>今田律夫 / IMADA，NOBUO</cp:lastModifiedBy>
  <cp:revision>21</cp:revision>
  <dcterms:created xsi:type="dcterms:W3CDTF">2020-04-21T11:36:31Z</dcterms:created>
  <dcterms:modified xsi:type="dcterms:W3CDTF">2020-04-24T06:36:59Z</dcterms:modified>
</cp:coreProperties>
</file>